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58" r:id="rId5"/>
    <p:sldId id="262" r:id="rId6"/>
    <p:sldId id="263" r:id="rId7"/>
    <p:sldId id="264" r:id="rId8"/>
    <p:sldId id="265" r:id="rId9"/>
    <p:sldId id="266" r:id="rId10"/>
    <p:sldId id="268" r:id="rId11"/>
    <p:sldId id="267"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6" r:id="rId28"/>
    <p:sldId id="285" r:id="rId29"/>
    <p:sldId id="259" r:id="rId30"/>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7D4F956-A249-46B2-8096-4BD1A83A3BBB}" type="datetimeFigureOut">
              <a:rPr lang="pt-PT" smtClean="0"/>
              <a:pPr/>
              <a:t>29-01-2011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050FFAC-2C0D-4C28-953E-B482F165B2B6}"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4F956-A249-46B2-8096-4BD1A83A3BBB}" type="datetimeFigureOut">
              <a:rPr lang="pt-PT" smtClean="0"/>
              <a:pPr/>
              <a:t>29-01-2011</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0FFAC-2C0D-4C28-953E-B482F165B2B6}"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864095"/>
          </a:xfrm>
        </p:spPr>
        <p:txBody>
          <a:bodyPr>
            <a:normAutofit fontScale="90000"/>
          </a:bodyPr>
          <a:lstStyle/>
          <a:p>
            <a:r>
              <a:rPr lang="pt-PT" sz="3100" b="1" dirty="0" smtClean="0">
                <a:solidFill>
                  <a:srgbClr val="FF0000"/>
                </a:solidFill>
              </a:rPr>
              <a:t>A TEORIA ÉTICA DE KANT</a:t>
            </a:r>
            <a:r>
              <a:rPr lang="pt-PT" sz="2800" b="1" dirty="0" smtClean="0">
                <a:solidFill>
                  <a:srgbClr val="FF0000"/>
                </a:solidFill>
              </a:rPr>
              <a:t/>
            </a:r>
            <a:br>
              <a:rPr lang="pt-PT" sz="2800" b="1" dirty="0" smtClean="0">
                <a:solidFill>
                  <a:srgbClr val="FF0000"/>
                </a:solidFill>
              </a:rPr>
            </a:br>
            <a:endParaRPr lang="en-GB" sz="2800" b="1" dirty="0">
              <a:solidFill>
                <a:srgbClr val="FF0000"/>
              </a:solidFill>
            </a:endParaRPr>
          </a:p>
        </p:txBody>
      </p:sp>
      <p:sp>
        <p:nvSpPr>
          <p:cNvPr id="3" name="Subtitle 2"/>
          <p:cNvSpPr>
            <a:spLocks noGrp="1"/>
          </p:cNvSpPr>
          <p:nvPr>
            <p:ph type="subTitle" idx="1"/>
          </p:nvPr>
        </p:nvSpPr>
        <p:spPr>
          <a:xfrm>
            <a:off x="755576" y="1196752"/>
            <a:ext cx="7560840" cy="4968552"/>
          </a:xfrm>
        </p:spPr>
        <p:txBody>
          <a:bodyPr>
            <a:normAutofit/>
          </a:bodyPr>
          <a:lstStyle/>
          <a:p>
            <a:r>
              <a:rPr lang="pt-PT" sz="2400" b="1" dirty="0" smtClean="0">
                <a:solidFill>
                  <a:schemeClr val="tx2"/>
                </a:solidFill>
              </a:rPr>
              <a:t>UMA ÉTICA DEONTOLÓGICA</a:t>
            </a:r>
          </a:p>
          <a:p>
            <a:endParaRPr lang="pt-PT" sz="2400" b="1" dirty="0" smtClean="0">
              <a:solidFill>
                <a:schemeClr val="tx2"/>
              </a:solidFill>
            </a:endParaRPr>
          </a:p>
          <a:p>
            <a:pPr algn="just"/>
            <a:r>
              <a:rPr lang="pt-PT" sz="2800" b="1" dirty="0">
                <a:solidFill>
                  <a:schemeClr val="tx1"/>
                </a:solidFill>
              </a:rPr>
              <a:t>Considera – se que a ética kantiana é deontológica porque defende que o valor moral de uma acção reside em si </a:t>
            </a:r>
            <a:r>
              <a:rPr lang="pt-PT" sz="2800" b="1" dirty="0" smtClean="0">
                <a:solidFill>
                  <a:schemeClr val="tx1"/>
                </a:solidFill>
              </a:rPr>
              <a:t>mesma e </a:t>
            </a:r>
            <a:r>
              <a:rPr lang="pt-PT" sz="2800" b="1" dirty="0">
                <a:solidFill>
                  <a:schemeClr val="tx1"/>
                </a:solidFill>
              </a:rPr>
              <a:t>não nas suas consequências</a:t>
            </a:r>
            <a:r>
              <a:rPr lang="pt-PT" sz="2800" b="1" dirty="0" smtClean="0">
                <a:solidFill>
                  <a:schemeClr val="tx1"/>
                </a:solidFill>
              </a:rPr>
              <a:t>.                    </a:t>
            </a:r>
          </a:p>
          <a:p>
            <a:pPr algn="just"/>
            <a:r>
              <a:rPr lang="pt-PT" sz="2800" b="1" dirty="0">
                <a:solidFill>
                  <a:schemeClr val="tx1"/>
                </a:solidFill>
              </a:rPr>
              <a:t> </a:t>
            </a:r>
            <a:r>
              <a:rPr lang="pt-PT" sz="2800" b="1" dirty="0" smtClean="0">
                <a:solidFill>
                  <a:schemeClr val="tx1"/>
                </a:solidFill>
              </a:rPr>
              <a:t>                                 Na sua intenção.   </a:t>
            </a:r>
          </a:p>
          <a:p>
            <a:pPr algn="just"/>
            <a:r>
              <a:rPr lang="pt-PT" sz="2800" b="1" dirty="0" smtClean="0">
                <a:solidFill>
                  <a:schemeClr val="tx1"/>
                </a:solidFill>
              </a:rPr>
              <a:t> </a:t>
            </a:r>
            <a:endParaRPr lang="en-GB" sz="2800" dirty="0">
              <a:solidFill>
                <a:schemeClr val="tx1"/>
              </a:solidFill>
            </a:endParaRPr>
          </a:p>
        </p:txBody>
      </p:sp>
      <p:sp>
        <p:nvSpPr>
          <p:cNvPr id="4" name="Seta para baixo 3"/>
          <p:cNvSpPr/>
          <p:nvPr/>
        </p:nvSpPr>
        <p:spPr>
          <a:xfrm>
            <a:off x="4427984" y="1700808"/>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Seta para baixo 4"/>
          <p:cNvSpPr/>
          <p:nvPr/>
        </p:nvSpPr>
        <p:spPr>
          <a:xfrm>
            <a:off x="4860032" y="3356992"/>
            <a:ext cx="2160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b="1" dirty="0" smtClean="0">
                <a:solidFill>
                  <a:srgbClr val="FF0000"/>
                </a:solidFill>
              </a:rPr>
              <a:t>A TEORIA ÉTICA DE KANT</a:t>
            </a:r>
            <a:endParaRPr lang="pt-PT" sz="3200" dirty="0"/>
          </a:p>
        </p:txBody>
      </p:sp>
      <p:sp>
        <p:nvSpPr>
          <p:cNvPr id="3" name="Marcador de Posição de Conteúdo 2"/>
          <p:cNvSpPr>
            <a:spLocks noGrp="1"/>
          </p:cNvSpPr>
          <p:nvPr>
            <p:ph idx="1"/>
          </p:nvPr>
        </p:nvSpPr>
        <p:spPr/>
        <p:txBody>
          <a:bodyPr>
            <a:normAutofit lnSpcReduction="10000"/>
          </a:bodyPr>
          <a:lstStyle/>
          <a:p>
            <a:pPr algn="ctr">
              <a:buNone/>
            </a:pPr>
            <a:r>
              <a:rPr lang="pt-PT" b="1" dirty="0" smtClean="0">
                <a:solidFill>
                  <a:srgbClr val="002060"/>
                </a:solidFill>
              </a:rPr>
              <a:t>A LEI MORAL E O DEVER</a:t>
            </a:r>
            <a:endParaRPr lang="pt-PT" dirty="0" smtClean="0"/>
          </a:p>
          <a:p>
            <a:pPr algn="just">
              <a:buNone/>
            </a:pPr>
            <a:r>
              <a:rPr lang="pt-PT" b="1" dirty="0" smtClean="0"/>
              <a:t>Ouvir </a:t>
            </a:r>
            <a:r>
              <a:rPr lang="pt-PT" b="1" dirty="0"/>
              <a:t>a voz da lei moral é ficar a saber como cumprir de forma moralmente correcta o dever. Essa lei diz-nos de forma muito geral o seguinte: </a:t>
            </a:r>
            <a:r>
              <a:rPr lang="pt-PT" b="1" i="1" dirty="0">
                <a:solidFill>
                  <a:srgbClr val="FF0000"/>
                </a:solidFill>
              </a:rPr>
              <a:t>«Deves em qualquer circunstância cumprir o dever pelo dever». </a:t>
            </a:r>
            <a:endParaRPr lang="pt-PT" b="1" i="1" dirty="0" smtClean="0">
              <a:solidFill>
                <a:srgbClr val="FF0000"/>
              </a:solidFill>
            </a:endParaRPr>
          </a:p>
          <a:p>
            <a:pPr algn="just">
              <a:buNone/>
            </a:pPr>
            <a:r>
              <a:rPr lang="pt-PT" b="1" dirty="0" smtClean="0"/>
              <a:t>Esta exigência é um imperativo categórico ou absoluto porque não se subordina a condições.</a:t>
            </a:r>
            <a:endParaRPr lang="pt-PT"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lstStyle/>
          <a:p>
            <a:pPr algn="ctr">
              <a:buNone/>
            </a:pPr>
            <a:r>
              <a:rPr lang="pt-PT" sz="2400" b="1" dirty="0" smtClean="0">
                <a:solidFill>
                  <a:srgbClr val="002060"/>
                </a:solidFill>
              </a:rPr>
              <a:t>A LEI MORAL E O DEVER</a:t>
            </a:r>
          </a:p>
          <a:p>
            <a:pPr algn="just">
              <a:buNone/>
            </a:pPr>
            <a:r>
              <a:rPr lang="pt-PT" sz="2400" b="1" dirty="0"/>
              <a:t>Pense em normas morais como «Não deves mentir»; «Não deves matar»; «Não deves roubar». A lei moral, segundo Kant, diz-nos como cumprir esses deveres, qual a forma correcta de os cumprir. Assim sendo, </a:t>
            </a:r>
            <a:r>
              <a:rPr lang="pt-PT" sz="2400" b="1" dirty="0">
                <a:solidFill>
                  <a:srgbClr val="FF0000"/>
                </a:solidFill>
              </a:rPr>
              <a:t>é uma lei puramente racional e puramente formal. </a:t>
            </a:r>
            <a:endParaRPr lang="pt-PT" sz="2400" b="1" dirty="0" smtClean="0">
              <a:solidFill>
                <a:srgbClr val="FF0000"/>
              </a:solidFill>
            </a:endParaRPr>
          </a:p>
          <a:p>
            <a:pPr algn="just">
              <a:buNone/>
            </a:pPr>
            <a:r>
              <a:rPr lang="pt-PT" sz="2400" b="1" dirty="0" smtClean="0">
                <a:solidFill>
                  <a:srgbClr val="FF0000"/>
                </a:solidFill>
              </a:rPr>
              <a:t>Não </a:t>
            </a:r>
            <a:r>
              <a:rPr lang="pt-PT" sz="2400" b="1" dirty="0">
                <a:solidFill>
                  <a:srgbClr val="FF0000"/>
                </a:solidFill>
              </a:rPr>
              <a:t>é uma regra concreta </a:t>
            </a:r>
            <a:r>
              <a:rPr lang="pt-PT" sz="2400" b="1" dirty="0"/>
              <a:t>como «Não matarás!» mas um princípio geral que deve ser seguido quando cumpro essas regras concretas que proíbem o roubo, o assassinato, a mentira, etc.</a:t>
            </a:r>
            <a:endParaRPr lang="pt-PT" sz="2400" b="1" dirty="0" smtClean="0">
              <a:solidFill>
                <a:srgbClr val="002060"/>
              </a:solidFill>
            </a:endParaRPr>
          </a:p>
          <a:p>
            <a:pPr>
              <a:buNone/>
            </a:pPr>
            <a:endParaRPr lang="pt-P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a:bodyPr>
          <a:lstStyle/>
          <a:p>
            <a:pPr algn="ctr">
              <a:buNone/>
            </a:pPr>
            <a:r>
              <a:rPr lang="pt-PT" sz="2400" b="1" dirty="0" smtClean="0">
                <a:solidFill>
                  <a:srgbClr val="FF0000"/>
                </a:solidFill>
              </a:rPr>
              <a:t>A LEI MORAL É UM IMPERATIVO CATEGÓRICO</a:t>
            </a:r>
          </a:p>
          <a:p>
            <a:pPr algn="just">
              <a:buNone/>
            </a:pPr>
            <a:r>
              <a:rPr lang="pt-PT" sz="2400" b="1" dirty="0" smtClean="0"/>
              <a:t>O que a lei moral ordena – cumprir o dever por puro e simples respeito pelo dever – é, para Kant,</a:t>
            </a:r>
            <a:r>
              <a:rPr lang="pt-PT" sz="2400" b="1" i="1" dirty="0" smtClean="0"/>
              <a:t> </a:t>
            </a:r>
            <a:r>
              <a:rPr lang="pt-PT" sz="2400" b="1" i="1" dirty="0" smtClean="0"/>
              <a:t>uma exigência que tem a forma de um </a:t>
            </a:r>
            <a:r>
              <a:rPr lang="pt-PT" sz="2400" b="1" i="1" dirty="0" smtClean="0"/>
              <a:t>imperativo categórico</a:t>
            </a:r>
            <a:r>
              <a:rPr lang="pt-PT" sz="2400" b="1" i="1" dirty="0" smtClean="0"/>
              <a:t>.</a:t>
            </a:r>
          </a:p>
          <a:p>
            <a:pPr algn="just">
              <a:buNone/>
            </a:pPr>
            <a:endParaRPr lang="pt-PT" sz="2400" b="1" i="1" dirty="0" smtClean="0"/>
          </a:p>
          <a:p>
            <a:pPr algn="just">
              <a:buNone/>
            </a:pPr>
            <a:endParaRPr lang="pt-PT" sz="2400" b="1" i="1" dirty="0" smtClean="0"/>
          </a:p>
          <a:p>
            <a:pPr algn="ctr">
              <a:buNone/>
            </a:pPr>
            <a:r>
              <a:rPr lang="pt-PT" sz="2400" b="1" dirty="0" smtClean="0"/>
              <a:t>Ordena que uma acção </a:t>
            </a:r>
            <a:r>
              <a:rPr lang="pt-PT" sz="2400" b="1" dirty="0" smtClean="0"/>
              <a:t>boa seja </a:t>
            </a:r>
            <a:r>
              <a:rPr lang="pt-PT" sz="2400" b="1" dirty="0" smtClean="0"/>
              <a:t>realizada pelo seu </a:t>
            </a:r>
            <a:r>
              <a:rPr lang="pt-PT" sz="2400" b="1" dirty="0" smtClean="0">
                <a:solidFill>
                  <a:srgbClr val="FF0000"/>
                </a:solidFill>
              </a:rPr>
              <a:t>valor intrínseco, </a:t>
            </a:r>
            <a:r>
              <a:rPr lang="pt-PT" sz="2400" b="1" dirty="0" smtClean="0"/>
              <a:t>que seja querida por ser </a:t>
            </a:r>
            <a:r>
              <a:rPr lang="pt-PT" sz="2400" b="1" dirty="0" smtClean="0">
                <a:solidFill>
                  <a:srgbClr val="FF0000"/>
                </a:solidFill>
              </a:rPr>
              <a:t>boa em si </a:t>
            </a:r>
            <a:r>
              <a:rPr lang="pt-PT" sz="2400" b="1" dirty="0" smtClean="0"/>
              <a:t>e não por causa dos seus </a:t>
            </a:r>
            <a:r>
              <a:rPr lang="pt-PT" sz="2400" b="1" dirty="0" smtClean="0"/>
              <a:t>efeitos ou consequências. O cumprimento de deveres como não roubar ou não mentir é uma obrigação absoluta.</a:t>
            </a:r>
            <a:endParaRPr lang="pt-PT" sz="2400" b="1" i="1" dirty="0" smtClean="0"/>
          </a:p>
          <a:p>
            <a:pPr algn="just">
              <a:buNone/>
            </a:pPr>
            <a:endParaRPr lang="pt-PT" sz="2400" b="1" i="1" dirty="0" smtClean="0"/>
          </a:p>
          <a:p>
            <a:pPr algn="just">
              <a:buNone/>
            </a:pPr>
            <a:endParaRPr lang="pt-PT" sz="2400" dirty="0" smtClean="0"/>
          </a:p>
          <a:p>
            <a:pPr algn="ctr">
              <a:buNone/>
            </a:pPr>
            <a:endParaRPr lang="pt-PT" sz="2400" b="1" dirty="0">
              <a:solidFill>
                <a:srgbClr val="FF0000"/>
              </a:solidFill>
            </a:endParaRPr>
          </a:p>
        </p:txBody>
      </p:sp>
      <p:sp>
        <p:nvSpPr>
          <p:cNvPr id="4" name="Seta para baixo 3"/>
          <p:cNvSpPr/>
          <p:nvPr/>
        </p:nvSpPr>
        <p:spPr>
          <a:xfrm>
            <a:off x="3275856" y="3356992"/>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lnSpcReduction="10000"/>
          </a:bodyPr>
          <a:lstStyle/>
          <a:p>
            <a:pPr algn="just">
              <a:buNone/>
            </a:pPr>
            <a:r>
              <a:rPr lang="pt-PT" sz="2400" b="1" dirty="0" smtClean="0">
                <a:solidFill>
                  <a:srgbClr val="002060"/>
                </a:solidFill>
              </a:rPr>
              <a:t>POR QUE RAZÃO O CUMPRIMENTO DO DEVER – AS NOSSAS OBRIGAÇÕES MORAIS – É UMA OBRIGAÇÃO ABSOLUTA OU CATEGÓRICA?</a:t>
            </a:r>
          </a:p>
          <a:p>
            <a:pPr algn="just">
              <a:buNone/>
            </a:pPr>
            <a:r>
              <a:rPr lang="pt-PT" sz="2400" b="1" dirty="0" smtClean="0"/>
              <a:t>Se </a:t>
            </a:r>
            <a:r>
              <a:rPr lang="pt-PT" sz="2400" b="1" dirty="0" smtClean="0"/>
              <a:t>cumprir o dever dependesse dos nossos interesses ou sentimentos, </a:t>
            </a:r>
            <a:r>
              <a:rPr lang="pt-PT" sz="2400" b="1" dirty="0" smtClean="0"/>
              <a:t>teríamos a obrigação, por exemplo, de cumprir </a:t>
            </a:r>
            <a:r>
              <a:rPr lang="pt-PT" sz="2400" b="1" dirty="0" smtClean="0"/>
              <a:t>a </a:t>
            </a:r>
            <a:r>
              <a:rPr lang="pt-PT" sz="2400" b="1" dirty="0" smtClean="0"/>
              <a:t>palavra dada apenas em certas condições, mas não sempre. Esta obrigação dependeria, digamos, do desejo de ficarmos bem vistos aos olhos de Deus ou aos olhos dos outros, do desejo de agradar a alguém, etc. Se agradar a Deus ou aos outros deixasse de nos preocupar, a obrigação de cumprir </a:t>
            </a:r>
            <a:r>
              <a:rPr lang="pt-PT" sz="2400" b="1" dirty="0" smtClean="0"/>
              <a:t>a </a:t>
            </a:r>
            <a:r>
              <a:rPr lang="pt-PT" sz="2400" b="1" dirty="0" smtClean="0"/>
              <a:t>palavra dada simplesmente desapareceria. Ora, não é isso que acontece. Continuamos a ter o dever de </a:t>
            </a:r>
            <a:r>
              <a:rPr lang="pt-PT" sz="2400" b="1" dirty="0" smtClean="0"/>
              <a:t>cumprir </a:t>
            </a:r>
            <a:r>
              <a:rPr lang="pt-PT" sz="2400" b="1" dirty="0" smtClean="0"/>
              <a:t>a palavra dada quer isso nos agrade quer não. </a:t>
            </a:r>
            <a:endParaRPr lang="pt-PT" sz="2400" b="1"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332656"/>
            <a:ext cx="8229600" cy="274042"/>
          </a:xfrm>
        </p:spPr>
        <p:txBody>
          <a:bodyPr>
            <a:normAutofit fontScale="90000"/>
          </a:bodyPr>
          <a:lstStyle/>
          <a:p>
            <a:r>
              <a:rPr lang="pt-PT" sz="2800" b="1" dirty="0" smtClean="0">
                <a:solidFill>
                  <a:srgbClr val="FF0000"/>
                </a:solidFill>
              </a:rPr>
              <a:t>A TEORIA ÉTICA DE KANT</a:t>
            </a:r>
            <a:endParaRPr lang="pt-PT" sz="2800" dirty="0"/>
          </a:p>
        </p:txBody>
      </p:sp>
      <p:graphicFrame>
        <p:nvGraphicFramePr>
          <p:cNvPr id="4" name="Marcador de Posição de Conteúdo 3"/>
          <p:cNvGraphicFramePr>
            <a:graphicFrameLocks noGrp="1"/>
          </p:cNvGraphicFramePr>
          <p:nvPr>
            <p:ph idx="1"/>
          </p:nvPr>
        </p:nvGraphicFramePr>
        <p:xfrm>
          <a:off x="467544" y="836710"/>
          <a:ext cx="8280920" cy="5655463"/>
        </p:xfrm>
        <a:graphic>
          <a:graphicData uri="http://schemas.openxmlformats.org/drawingml/2006/table">
            <a:tbl>
              <a:tblPr firstRow="1" bandRow="1">
                <a:tableStyleId>{5C22544A-7EE6-4342-B048-85BDC9FD1C3A}</a:tableStyleId>
              </a:tblPr>
              <a:tblGrid>
                <a:gridCol w="4140460"/>
                <a:gridCol w="4140460"/>
              </a:tblGrid>
              <a:tr h="809143">
                <a:tc>
                  <a:txBody>
                    <a:bodyPr/>
                    <a:lstStyle/>
                    <a:p>
                      <a:r>
                        <a:rPr lang="pt-PT" baseline="0" dirty="0" smtClean="0"/>
                        <a:t>O CUMPRIMENTO DO DEVER COMO IMPERATIVO CATEGÓRICO.</a:t>
                      </a:r>
                      <a:endParaRPr lang="pt-PT" dirty="0"/>
                    </a:p>
                  </a:txBody>
                  <a:tcPr/>
                </a:tc>
                <a:tc>
                  <a:txBody>
                    <a:bodyPr/>
                    <a:lstStyle/>
                    <a:p>
                      <a:r>
                        <a:rPr lang="pt-PT" dirty="0" smtClean="0"/>
                        <a:t>O CUMPRIMENTO DO DEVER COMO IMPERATIVO HIPOTÉTICO.</a:t>
                      </a:r>
                      <a:endParaRPr lang="pt-PT" dirty="0"/>
                    </a:p>
                  </a:txBody>
                  <a:tcPr/>
                </a:tc>
              </a:tr>
              <a:tr h="3583346">
                <a:tc>
                  <a:txBody>
                    <a:bodyPr/>
                    <a:lstStyle/>
                    <a:p>
                      <a:pPr marL="342900" indent="-342900" algn="just">
                        <a:buAutoNum type="arabicPeriod"/>
                      </a:pPr>
                      <a:r>
                        <a:rPr lang="pt-PT" sz="2400" b="1" kern="1200" dirty="0" smtClean="0">
                          <a:solidFill>
                            <a:srgbClr val="C00000"/>
                          </a:solidFill>
                          <a:latin typeface="+mn-lt"/>
                          <a:ea typeface="+mn-ea"/>
                          <a:cs typeface="+mn-cs"/>
                        </a:rPr>
                        <a:t>O cumprimento do dever é uma ordem não</a:t>
                      </a:r>
                      <a:r>
                        <a:rPr lang="pt-PT" sz="2400" b="1" kern="1200" baseline="0" dirty="0" smtClean="0">
                          <a:solidFill>
                            <a:srgbClr val="C00000"/>
                          </a:solidFill>
                          <a:latin typeface="+mn-lt"/>
                          <a:ea typeface="+mn-ea"/>
                          <a:cs typeface="+mn-cs"/>
                        </a:rPr>
                        <a:t> </a:t>
                      </a:r>
                      <a:r>
                        <a:rPr lang="pt-PT" sz="2400" b="1" kern="1200" dirty="0" smtClean="0">
                          <a:solidFill>
                            <a:srgbClr val="C00000"/>
                          </a:solidFill>
                          <a:latin typeface="+mn-lt"/>
                          <a:ea typeface="+mn-ea"/>
                          <a:cs typeface="+mn-cs"/>
                        </a:rPr>
                        <a:t>condicionada pelo que de satisfatório ou proveitoso pode resultar do seu cumprimento.</a:t>
                      </a:r>
                    </a:p>
                    <a:p>
                      <a:pPr marL="342900" indent="-342900" algn="just">
                        <a:buNone/>
                      </a:pPr>
                      <a:r>
                        <a:rPr lang="pt-PT" sz="2400" b="1" dirty="0" smtClean="0">
                          <a:solidFill>
                            <a:srgbClr val="C00000"/>
                          </a:solidFill>
                        </a:rPr>
                        <a:t>2.</a:t>
                      </a:r>
                      <a:r>
                        <a:rPr lang="pt-PT" sz="2400" kern="1200" dirty="0" smtClean="0">
                          <a:solidFill>
                            <a:srgbClr val="C00000"/>
                          </a:solidFill>
                          <a:latin typeface="+mn-lt"/>
                          <a:ea typeface="+mn-ea"/>
                          <a:cs typeface="+mn-cs"/>
                        </a:rPr>
                        <a:t> </a:t>
                      </a:r>
                      <a:r>
                        <a:rPr lang="pt-PT" sz="2400" b="1" kern="1200" dirty="0" smtClean="0">
                          <a:solidFill>
                            <a:srgbClr val="C00000"/>
                          </a:solidFill>
                          <a:latin typeface="+mn-lt"/>
                          <a:ea typeface="+mn-ea"/>
                          <a:cs typeface="+mn-cs"/>
                        </a:rPr>
                        <a:t>A palavra “imperativo” quer dizer </a:t>
                      </a:r>
                      <a:r>
                        <a:rPr lang="pt-PT" sz="2400" b="1" i="1" kern="1200" dirty="0" smtClean="0">
                          <a:solidFill>
                            <a:srgbClr val="C00000"/>
                          </a:solidFill>
                          <a:latin typeface="+mn-lt"/>
                          <a:ea typeface="+mn-ea"/>
                          <a:cs typeface="+mn-cs"/>
                        </a:rPr>
                        <a:t>obrigação</a:t>
                      </a:r>
                      <a:r>
                        <a:rPr lang="pt-PT" sz="2400" b="1" i="0" kern="1200" dirty="0" smtClean="0">
                          <a:solidFill>
                            <a:srgbClr val="C00000"/>
                          </a:solidFill>
                          <a:latin typeface="+mn-lt"/>
                          <a:ea typeface="+mn-ea"/>
                          <a:cs typeface="+mn-cs"/>
                        </a:rPr>
                        <a:t>. C</a:t>
                      </a:r>
                      <a:r>
                        <a:rPr lang="pt-PT" sz="2400" b="1" kern="1200" dirty="0" smtClean="0">
                          <a:solidFill>
                            <a:srgbClr val="C00000"/>
                          </a:solidFill>
                          <a:latin typeface="+mn-lt"/>
                          <a:ea typeface="+mn-ea"/>
                          <a:cs typeface="+mn-cs"/>
                        </a:rPr>
                        <a:t>om a palavra “categórico”, Kant está a referir-se a obrigações absolutas - que temos sempre. </a:t>
                      </a:r>
                    </a:p>
                    <a:p>
                      <a:endParaRPr lang="pt-PT"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PT" sz="2400" b="1" dirty="0" smtClean="0"/>
                        <a:t>1.</a:t>
                      </a:r>
                      <a:r>
                        <a:rPr lang="pt-PT" sz="2400" b="1" kern="1200" dirty="0" smtClean="0">
                          <a:solidFill>
                            <a:schemeClr val="dk1"/>
                          </a:solidFill>
                          <a:latin typeface="+mn-lt"/>
                          <a:ea typeface="+mn-ea"/>
                          <a:cs typeface="+mn-cs"/>
                        </a:rPr>
                        <a:t> O cumprimento do dever é uma ordem condicionada pelo que de satisfatório ou proveitoso pode resultar do seu cumprimento.</a:t>
                      </a:r>
                    </a:p>
                    <a:p>
                      <a:pPr algn="just"/>
                      <a:r>
                        <a:rPr lang="pt-PT" sz="2400" b="1" dirty="0" smtClean="0"/>
                        <a:t>2.</a:t>
                      </a:r>
                      <a:r>
                        <a:rPr lang="pt-PT" sz="2400" kern="1200" dirty="0" smtClean="0">
                          <a:solidFill>
                            <a:schemeClr val="dk1"/>
                          </a:solidFill>
                          <a:latin typeface="+mn-lt"/>
                          <a:ea typeface="+mn-ea"/>
                          <a:cs typeface="+mn-cs"/>
                        </a:rPr>
                        <a:t> </a:t>
                      </a:r>
                      <a:r>
                        <a:rPr lang="pt-PT" sz="2400" b="1" kern="1200" dirty="0" smtClean="0">
                          <a:solidFill>
                            <a:schemeClr val="dk1"/>
                          </a:solidFill>
                          <a:latin typeface="+mn-lt"/>
                          <a:ea typeface="+mn-ea"/>
                          <a:cs typeface="+mn-cs"/>
                        </a:rPr>
                        <a:t>A palavra “imperativo” quer dizer </a:t>
                      </a:r>
                      <a:r>
                        <a:rPr lang="pt-PT" sz="2400" b="1" i="1" kern="1200" dirty="0" smtClean="0">
                          <a:solidFill>
                            <a:schemeClr val="dk1"/>
                          </a:solidFill>
                          <a:latin typeface="+mn-lt"/>
                          <a:ea typeface="+mn-ea"/>
                          <a:cs typeface="+mn-cs"/>
                        </a:rPr>
                        <a:t>obrigação</a:t>
                      </a:r>
                      <a:r>
                        <a:rPr lang="pt-PT" sz="2400" b="1" i="0" kern="1200" dirty="0" smtClean="0">
                          <a:solidFill>
                            <a:schemeClr val="dk1"/>
                          </a:solidFill>
                          <a:latin typeface="+mn-lt"/>
                          <a:ea typeface="+mn-ea"/>
                          <a:cs typeface="+mn-cs"/>
                        </a:rPr>
                        <a:t>.</a:t>
                      </a:r>
                      <a:r>
                        <a:rPr lang="pt-PT" sz="2400" b="1" i="0" kern="1200" baseline="0" dirty="0" smtClean="0">
                          <a:solidFill>
                            <a:schemeClr val="dk1"/>
                          </a:solidFill>
                          <a:latin typeface="+mn-lt"/>
                          <a:ea typeface="+mn-ea"/>
                          <a:cs typeface="+mn-cs"/>
                        </a:rPr>
                        <a:t> C</a:t>
                      </a:r>
                      <a:r>
                        <a:rPr lang="pt-PT" sz="2400" b="1" kern="1200" dirty="0" smtClean="0">
                          <a:solidFill>
                            <a:schemeClr val="dk1"/>
                          </a:solidFill>
                          <a:latin typeface="+mn-lt"/>
                          <a:ea typeface="+mn-ea"/>
                          <a:cs typeface="+mn-cs"/>
                        </a:rPr>
                        <a:t>om a palavra “hipotético”, Kant está a referir-se às obrigações que adquirimos apenas na condição – ou </a:t>
                      </a:r>
                      <a:r>
                        <a:rPr lang="pt-PT" sz="2400" b="1" i="1" kern="1200" dirty="0" smtClean="0">
                          <a:solidFill>
                            <a:schemeClr val="dk1"/>
                          </a:solidFill>
                          <a:latin typeface="+mn-lt"/>
                          <a:ea typeface="+mn-ea"/>
                          <a:cs typeface="+mn-cs"/>
                        </a:rPr>
                        <a:t>hipótese</a:t>
                      </a:r>
                      <a:r>
                        <a:rPr lang="pt-PT" sz="2400" b="1" kern="1200" dirty="0" smtClean="0">
                          <a:solidFill>
                            <a:schemeClr val="dk1"/>
                          </a:solidFill>
                          <a:latin typeface="+mn-lt"/>
                          <a:ea typeface="+mn-ea"/>
                          <a:cs typeface="+mn-cs"/>
                        </a:rPr>
                        <a:t> – de termos um certo desejo ou projecto, mas não sempre. </a:t>
                      </a: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graphicFrame>
        <p:nvGraphicFramePr>
          <p:cNvPr id="4" name="Marcador de Posição de Conteúdo 3"/>
          <p:cNvGraphicFramePr>
            <a:graphicFrameLocks noGrp="1"/>
          </p:cNvGraphicFramePr>
          <p:nvPr>
            <p:ph idx="1"/>
          </p:nvPr>
        </p:nvGraphicFramePr>
        <p:xfrm>
          <a:off x="457200" y="1600200"/>
          <a:ext cx="8229600" cy="4297680"/>
        </p:xfrm>
        <a:graphic>
          <a:graphicData uri="http://schemas.openxmlformats.org/drawingml/2006/table">
            <a:tbl>
              <a:tblPr firstRow="1" bandRow="1">
                <a:tableStyleId>{5C22544A-7EE6-4342-B048-85BDC9FD1C3A}</a:tableStyleId>
              </a:tblPr>
              <a:tblGrid>
                <a:gridCol w="4042792"/>
                <a:gridCol w="4186808"/>
              </a:tblGrid>
              <a:tr h="604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baseline="0" dirty="0" smtClean="0"/>
                        <a:t>O CUMPRIMENTO DO DEVER COMO IMPERATIVO CATEGÓRICO</a:t>
                      </a:r>
                      <a:endParaRPr lang="pt-PT" dirty="0" smtClean="0"/>
                    </a:p>
                    <a:p>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smtClean="0"/>
                        <a:t>O CUMPRIMENTO DO DEVER COMO IMPERATIVO HIPOTÉTICO</a:t>
                      </a:r>
                    </a:p>
                    <a:p>
                      <a:endParaRPr lang="pt-PT" dirty="0"/>
                    </a:p>
                  </a:txBody>
                  <a:tcPr/>
                </a:tc>
              </a:tr>
              <a:tr h="370840">
                <a:tc>
                  <a:txBody>
                    <a:bodyPr/>
                    <a:lstStyle/>
                    <a:p>
                      <a:pPr algn="just"/>
                      <a:r>
                        <a:rPr lang="pt-PT" b="1" dirty="0" smtClean="0">
                          <a:solidFill>
                            <a:srgbClr val="C00000"/>
                          </a:solidFill>
                        </a:rPr>
                        <a:t>3.</a:t>
                      </a:r>
                      <a:r>
                        <a:rPr lang="pt-PT" sz="1800" b="1" kern="1200" dirty="0" smtClean="0">
                          <a:solidFill>
                            <a:srgbClr val="C00000"/>
                          </a:solidFill>
                          <a:latin typeface="+mn-lt"/>
                          <a:ea typeface="+mn-ea"/>
                          <a:cs typeface="+mn-cs"/>
                        </a:rPr>
                        <a:t> A obrigação de salvar uma pessoa do afogamento, se estiver ao nosso alcance fazê-lo, não é hipotética. Não depende de termos certos desejos, projectos ou sentimentos particulares. O mesmo acontece com a obrigação de não tratar os outros apenas como meios e sim como pessoas</a:t>
                      </a:r>
                      <a:r>
                        <a:rPr lang="pt-PT" sz="1800" kern="1200" dirty="0" smtClean="0">
                          <a:solidFill>
                            <a:srgbClr val="C00000"/>
                          </a:solidFill>
                          <a:latin typeface="+mn-lt"/>
                          <a:ea typeface="+mn-ea"/>
                          <a:cs typeface="+mn-cs"/>
                        </a:rPr>
                        <a:t>. </a:t>
                      </a:r>
                    </a:p>
                    <a:p>
                      <a:pPr algn="just"/>
                      <a:r>
                        <a:rPr lang="pt-PT" sz="1800" b="1" kern="1200" dirty="0" smtClean="0">
                          <a:solidFill>
                            <a:srgbClr val="C00000"/>
                          </a:solidFill>
                          <a:latin typeface="+mn-lt"/>
                          <a:ea typeface="+mn-ea"/>
                          <a:cs typeface="+mn-cs"/>
                        </a:rPr>
                        <a:t>4.Praticar</a:t>
                      </a:r>
                      <a:r>
                        <a:rPr lang="pt-PT" sz="1800" b="1" kern="1200" baseline="0" dirty="0" smtClean="0">
                          <a:solidFill>
                            <a:srgbClr val="C00000"/>
                          </a:solidFill>
                          <a:latin typeface="+mn-lt"/>
                          <a:ea typeface="+mn-ea"/>
                          <a:cs typeface="+mn-cs"/>
                        </a:rPr>
                        <a:t> preços justos é uma obrigação absoluta.</a:t>
                      </a:r>
                      <a:endParaRPr lang="pt-PT" b="1" dirty="0">
                        <a:solidFill>
                          <a:srgbClr val="C00000"/>
                        </a:solidFill>
                      </a:endParaRPr>
                    </a:p>
                  </a:txBody>
                  <a:tcPr/>
                </a:tc>
                <a:tc>
                  <a:txBody>
                    <a:bodyPr/>
                    <a:lstStyle/>
                    <a:p>
                      <a:pPr algn="just"/>
                      <a:r>
                        <a:rPr lang="pt-PT" sz="1800" b="1" kern="1200" dirty="0" smtClean="0">
                          <a:solidFill>
                            <a:srgbClr val="FF0000"/>
                          </a:solidFill>
                          <a:latin typeface="+mn-lt"/>
                          <a:ea typeface="+mn-ea"/>
                          <a:cs typeface="+mn-cs"/>
                        </a:rPr>
                        <a:t> </a:t>
                      </a:r>
                      <a:r>
                        <a:rPr lang="pt-PT" sz="1800" b="1" kern="1200" dirty="0" smtClean="0">
                          <a:solidFill>
                            <a:schemeClr val="tx1"/>
                          </a:solidFill>
                          <a:latin typeface="+mn-lt"/>
                          <a:ea typeface="+mn-ea"/>
                          <a:cs typeface="+mn-cs"/>
                        </a:rPr>
                        <a:t>3.Só tenho a obrigação de estudar medicina na condição de querer ser médico. Caso mude de ideias e abandone o projecto de vir a ser médico, também a obrigação de estudar medicina desaparece. Apenas adquiro a obrigação de saber o código da estrada se quiser tirar a carta de condução. Se não for esse o meu projecto (ou não for esse o meu desejo), esta obrigação deixa de existir.</a:t>
                      </a:r>
                    </a:p>
                    <a:p>
                      <a:pPr algn="just"/>
                      <a:r>
                        <a:rPr lang="pt-PT" sz="1800" b="1" kern="1200" dirty="0" smtClean="0">
                          <a:solidFill>
                            <a:schemeClr val="tx1"/>
                          </a:solidFill>
                          <a:latin typeface="+mn-lt"/>
                          <a:ea typeface="+mn-ea"/>
                          <a:cs typeface="+mn-cs"/>
                        </a:rPr>
                        <a:t>4. Praticar preços justos é um dever se for do meu interesse. </a:t>
                      </a:r>
                      <a:endParaRPr lang="pt-PT" b="1" dirty="0">
                        <a:solidFill>
                          <a:schemeClr val="tx1"/>
                        </a:solidFill>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a:bodyPr>
          <a:lstStyle/>
          <a:p>
            <a:pPr algn="ctr">
              <a:buNone/>
            </a:pPr>
            <a:r>
              <a:rPr lang="pt-PT" sz="2400" b="1" dirty="0" smtClean="0">
                <a:solidFill>
                  <a:srgbClr val="002060"/>
                </a:solidFill>
              </a:rPr>
              <a:t>AS DUAS MAIS IMPORTANTES FORMULAÇÕES DO IMPERATIVO CATEGÓRICO OU LEI MORAL.</a:t>
            </a:r>
          </a:p>
          <a:p>
            <a:pPr algn="ctr">
              <a:buNone/>
            </a:pPr>
            <a:r>
              <a:rPr lang="pt-PT" sz="2400" b="1" dirty="0" smtClean="0">
                <a:solidFill>
                  <a:srgbClr val="FF0000"/>
                </a:solidFill>
              </a:rPr>
              <a:t>Fórmula da lei universal</a:t>
            </a:r>
            <a:endParaRPr lang="pt-PT" sz="2400" dirty="0" smtClean="0">
              <a:solidFill>
                <a:srgbClr val="FF0000"/>
              </a:solidFill>
            </a:endParaRPr>
          </a:p>
          <a:p>
            <a:pPr algn="just">
              <a:buNone/>
            </a:pPr>
            <a:r>
              <a:rPr lang="pt-PT" sz="2400" dirty="0" smtClean="0"/>
              <a:t>“</a:t>
            </a:r>
            <a:r>
              <a:rPr lang="pt-PT" sz="2400" b="1" i="1" dirty="0" smtClean="0"/>
              <a:t>Age apenas segundo uma máxima tal que possas querer ao mesmo tempo que se torne lei universal” </a:t>
            </a:r>
            <a:endParaRPr lang="pt-PT" sz="2400" dirty="0" smtClean="0"/>
          </a:p>
          <a:p>
            <a:pPr algn="ctr">
              <a:buNone/>
            </a:pPr>
            <a:r>
              <a:rPr lang="pt-PT" sz="2400" b="1" dirty="0" smtClean="0">
                <a:solidFill>
                  <a:srgbClr val="FF0000"/>
                </a:solidFill>
              </a:rPr>
              <a:t>Fórmula </a:t>
            </a:r>
            <a:r>
              <a:rPr lang="pt-PT" sz="2400" b="1" dirty="0" smtClean="0">
                <a:solidFill>
                  <a:srgbClr val="FF0000"/>
                </a:solidFill>
              </a:rPr>
              <a:t>da Humanidade</a:t>
            </a:r>
            <a:endParaRPr lang="pt-PT" sz="2400" dirty="0" smtClean="0">
              <a:solidFill>
                <a:srgbClr val="FF0000"/>
              </a:solidFill>
            </a:endParaRPr>
          </a:p>
          <a:p>
            <a:pPr algn="just">
              <a:buNone/>
            </a:pPr>
            <a:r>
              <a:rPr lang="pt-PT" sz="2400" b="1" dirty="0" smtClean="0"/>
              <a:t>    Age</a:t>
            </a:r>
            <a:r>
              <a:rPr lang="pt-PT" sz="2400" b="1" i="1" dirty="0" smtClean="0"/>
              <a:t> </a:t>
            </a:r>
            <a:r>
              <a:rPr lang="pt-PT" sz="2400" b="1" i="1" dirty="0" smtClean="0"/>
              <a:t>de tal maneira que uses a humanidade, tanto na tua pessoa como na pessoa de outrem, sempre e simultaneamente como fim e nunca apenas como meio.</a:t>
            </a:r>
            <a:endParaRPr lang="pt-PT" sz="2400" dirty="0" smtClean="0"/>
          </a:p>
          <a:p>
            <a:pPr algn="ctr">
              <a:buNone/>
            </a:pPr>
            <a:endParaRPr lang="pt-PT" sz="2400" b="1"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lnSpcReduction="10000"/>
          </a:bodyPr>
          <a:lstStyle/>
          <a:p>
            <a:pPr algn="ctr">
              <a:buNone/>
            </a:pPr>
            <a:r>
              <a:rPr lang="pt-PT" sz="2400" b="1" dirty="0" smtClean="0">
                <a:solidFill>
                  <a:srgbClr val="002060"/>
                </a:solidFill>
              </a:rPr>
              <a:t>QUAL É A FUNÇÃO DESTAS FÓRMULAS? PARA QUE SERVEM?</a:t>
            </a:r>
          </a:p>
          <a:p>
            <a:pPr algn="just">
              <a:buNone/>
            </a:pPr>
            <a:r>
              <a:rPr lang="pt-PT" sz="2400" dirty="0" smtClean="0"/>
              <a:t> </a:t>
            </a:r>
            <a:r>
              <a:rPr lang="pt-PT" sz="2400" b="1" dirty="0" smtClean="0"/>
              <a:t>Para sabermos, em cada circunstância da vida, se a acção que queremos praticar está, ou não, de acordo com a moral, temos de perguntar se aquilo que nos propomos fazer poderia servir de modelo para todos os </a:t>
            </a:r>
            <a:r>
              <a:rPr lang="pt-PT" sz="2400" b="1" dirty="0" smtClean="0"/>
              <a:t>outros e se não os transforma em simples meios ao serviço dos nossos interesses. </a:t>
            </a:r>
            <a:r>
              <a:rPr lang="pt-PT" sz="2400" b="1" dirty="0" smtClean="0"/>
              <a:t>Se faltar a uma promessa, não é algo que todos possam </a:t>
            </a:r>
            <a:r>
              <a:rPr lang="pt-PT" sz="2400" b="1" dirty="0" smtClean="0"/>
              <a:t>imitar e viola os direitos dos outros, </a:t>
            </a:r>
            <a:r>
              <a:rPr lang="pt-PT" sz="2400" b="1" dirty="0" smtClean="0"/>
              <a:t>então temos a obrigação de não o fazer, por muito que isso nos possa custar; se mentir não serve de modelo para os </a:t>
            </a:r>
            <a:r>
              <a:rPr lang="pt-PT" sz="2400" b="1" dirty="0" smtClean="0"/>
              <a:t>outros e os reduz a meios que usamos para satisfazer o nosso egoísmo, </a:t>
            </a:r>
            <a:r>
              <a:rPr lang="pt-PT" sz="2400" b="1" dirty="0" smtClean="0"/>
              <a:t>então não temos o direito de abrir uma excepção apenas para nós. </a:t>
            </a:r>
            <a:endParaRPr lang="pt-PT"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lnSpcReduction="10000"/>
          </a:bodyPr>
          <a:lstStyle/>
          <a:p>
            <a:pPr algn="ctr">
              <a:buNone/>
            </a:pPr>
            <a:r>
              <a:rPr lang="pt-PT" sz="2400" b="1" dirty="0" smtClean="0">
                <a:solidFill>
                  <a:srgbClr val="002060"/>
                </a:solidFill>
              </a:rPr>
              <a:t>ANÁLISE DA PRIMEIRA FÓRMULA</a:t>
            </a:r>
          </a:p>
          <a:p>
            <a:pPr algn="ctr">
              <a:buNone/>
            </a:pPr>
            <a:r>
              <a:rPr lang="pt-PT" sz="2400" dirty="0" smtClean="0">
                <a:solidFill>
                  <a:srgbClr val="FF0000"/>
                </a:solidFill>
              </a:rPr>
              <a:t>“</a:t>
            </a:r>
            <a:r>
              <a:rPr lang="pt-PT" sz="2400" b="1" i="1" dirty="0" smtClean="0">
                <a:solidFill>
                  <a:srgbClr val="FF0000"/>
                </a:solidFill>
              </a:rPr>
              <a:t>Age apenas segundo uma máxima tal que possas querer ao mesmo tempo que se torne lei universal” </a:t>
            </a:r>
            <a:endParaRPr lang="pt-PT" sz="2400" dirty="0" smtClean="0">
              <a:solidFill>
                <a:srgbClr val="FF0000"/>
              </a:solidFill>
            </a:endParaRPr>
          </a:p>
          <a:p>
            <a:pPr algn="just">
              <a:buNone/>
            </a:pPr>
            <a:r>
              <a:rPr lang="pt-PT" sz="2400" b="1" i="1" dirty="0" smtClean="0"/>
              <a:t>Imagine a seguinte situação: Eva precisava de dinheiro. Pediu algum dinheiro emprestado a Bernardo com a promessa de lho devolver. No entanto, já tinha a intenção de não lhe devolver o dinheiro.</a:t>
            </a:r>
            <a:endParaRPr lang="pt-PT" sz="2400" dirty="0" smtClean="0"/>
          </a:p>
          <a:p>
            <a:pPr algn="just">
              <a:buNone/>
            </a:pPr>
            <a:r>
              <a:rPr lang="pt-PT" sz="2400" b="1" i="1" dirty="0" smtClean="0"/>
              <a:t>Eva agiu de acordo com a seguinte máxima: “Sempre que precisar de dinheiro, peço o dinheiro emprestado, mas com a intenção de não o devolver</a:t>
            </a:r>
            <a:r>
              <a:rPr lang="pt-PT" sz="2400" b="1" i="1" dirty="0" smtClean="0"/>
              <a:t>”.</a:t>
            </a:r>
          </a:p>
          <a:p>
            <a:pPr algn="just">
              <a:buNone/>
            </a:pPr>
            <a:r>
              <a:rPr lang="pt-PT" sz="2400" b="1" i="1" dirty="0" smtClean="0"/>
              <a:t>Poderá esta máxima ser universalizada? Não será contraditória?</a:t>
            </a:r>
            <a:endParaRPr lang="pt-PT" sz="2400" dirty="0" smtClean="0"/>
          </a:p>
          <a:p>
            <a:pPr algn="ctr">
              <a:buNone/>
            </a:pPr>
            <a:endParaRPr lang="pt-PT"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fontScale="92500" lnSpcReduction="20000"/>
          </a:bodyPr>
          <a:lstStyle/>
          <a:p>
            <a:pPr algn="ctr">
              <a:buNone/>
            </a:pPr>
            <a:r>
              <a:rPr lang="pt-PT" sz="2400" b="1" dirty="0" smtClean="0">
                <a:solidFill>
                  <a:srgbClr val="002060"/>
                </a:solidFill>
              </a:rPr>
              <a:t>ANÁLISE DA PRIMEIRA </a:t>
            </a:r>
            <a:r>
              <a:rPr lang="pt-PT" sz="2400" b="1" dirty="0" smtClean="0">
                <a:solidFill>
                  <a:srgbClr val="002060"/>
                </a:solidFill>
              </a:rPr>
              <a:t>FÓRMULA</a:t>
            </a:r>
            <a:endParaRPr lang="pt-PT" sz="2400" b="1" dirty="0" smtClean="0">
              <a:solidFill>
                <a:srgbClr val="002060"/>
              </a:solidFill>
            </a:endParaRPr>
          </a:p>
          <a:p>
            <a:pPr algn="just">
              <a:buNone/>
            </a:pPr>
            <a:r>
              <a:rPr lang="pt-PT" sz="2400" b="1" dirty="0" smtClean="0"/>
              <a:t>Em termos mais gerais a regra que orienta a </a:t>
            </a:r>
            <a:r>
              <a:rPr lang="pt-PT" sz="2400" b="1" dirty="0" smtClean="0"/>
              <a:t>acção de Eva </a:t>
            </a:r>
            <a:r>
              <a:rPr lang="pt-PT" sz="2400" b="1" dirty="0" smtClean="0"/>
              <a:t>é esta:</a:t>
            </a:r>
            <a:r>
              <a:rPr lang="pt-PT" sz="2400" dirty="0" smtClean="0"/>
              <a:t> </a:t>
            </a:r>
            <a:r>
              <a:rPr lang="pt-PT" sz="2400" dirty="0" smtClean="0">
                <a:solidFill>
                  <a:srgbClr val="FF0000"/>
                </a:solidFill>
              </a:rPr>
              <a:t>“Mente sempre que isso for do teu interesse</a:t>
            </a:r>
            <a:r>
              <a:rPr lang="pt-PT" sz="2400" dirty="0" smtClean="0">
                <a:solidFill>
                  <a:srgbClr val="FF0000"/>
                </a:solidFill>
              </a:rPr>
              <a:t>”.</a:t>
            </a:r>
          </a:p>
          <a:p>
            <a:pPr algn="just">
              <a:buNone/>
            </a:pPr>
            <a:r>
              <a:rPr lang="pt-PT" sz="2400" b="1" dirty="0" smtClean="0"/>
              <a:t>O que </a:t>
            </a:r>
            <a:r>
              <a:rPr lang="pt-PT" sz="2400" b="1" dirty="0" smtClean="0"/>
              <a:t>aconteceria se esta regra fosse universalizada, se funcionasse como modelo para todos, se todos a seguissem. O que aconteceria? Ninguém confiaria em ninguém. Ora, a mentira só é eficaz se as pessoas confiarem umas nas outras. É preciso que Bernardo confie em Eva, para poder ser enganado por ela. Mas se eu souber que todos mentem sempre que isso lhes </a:t>
            </a:r>
            <a:r>
              <a:rPr lang="pt-PT" sz="2400" b="1" dirty="0" smtClean="0"/>
              <a:t>convém, </a:t>
            </a:r>
            <a:r>
              <a:rPr lang="pt-PT" sz="2400" b="1" dirty="0" smtClean="0"/>
              <a:t>deixarei de confiar nos outros e por isso Bernardo não confiará em Eva. Não vale a pena Eva prometer porque Bernardo não irá acreditar em nada que ela diga. Logo, Bernardo não lhe iria emprestar o dinheiro se a máxima de Eva fosse uma lei universal. Por estranho que pareça, ao exigir que todos mintam, estou a tornar a mentira impossível. </a:t>
            </a:r>
            <a:endParaRPr lang="pt-PT" sz="24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b="1" dirty="0" smtClean="0">
                <a:solidFill>
                  <a:srgbClr val="FF0000"/>
                </a:solidFill>
              </a:rPr>
              <a:t>A TEORIA ÉTICA DE KANT</a:t>
            </a:r>
            <a:endParaRPr lang="pt-PT" sz="3200" b="1" dirty="0">
              <a:solidFill>
                <a:srgbClr val="FF0000"/>
              </a:solidFill>
            </a:endParaRPr>
          </a:p>
        </p:txBody>
      </p:sp>
      <p:sp>
        <p:nvSpPr>
          <p:cNvPr id="3" name="Marcador de Posição de Conteúdo 2"/>
          <p:cNvSpPr>
            <a:spLocks noGrp="1"/>
          </p:cNvSpPr>
          <p:nvPr>
            <p:ph idx="1"/>
          </p:nvPr>
        </p:nvSpPr>
        <p:spPr/>
        <p:txBody>
          <a:bodyPr>
            <a:normAutofit/>
          </a:bodyPr>
          <a:lstStyle/>
          <a:p>
            <a:pPr algn="just">
              <a:buNone/>
            </a:pPr>
            <a:r>
              <a:rPr lang="pt-PT" sz="2800" b="1" dirty="0">
                <a:solidFill>
                  <a:srgbClr val="002060"/>
                </a:solidFill>
              </a:rPr>
              <a:t>Kant defendia que o valor moral das acções depende </a:t>
            </a:r>
            <a:r>
              <a:rPr lang="pt-PT" sz="2800" b="1" i="1" dirty="0">
                <a:solidFill>
                  <a:srgbClr val="002060"/>
                </a:solidFill>
              </a:rPr>
              <a:t>unicamente</a:t>
            </a:r>
            <a:r>
              <a:rPr lang="pt-PT" sz="2800" b="1" dirty="0">
                <a:solidFill>
                  <a:srgbClr val="002060"/>
                </a:solidFill>
              </a:rPr>
              <a:t> da </a:t>
            </a:r>
            <a:r>
              <a:rPr lang="pt-PT" sz="2800" b="1" dirty="0" smtClean="0">
                <a:solidFill>
                  <a:srgbClr val="002060"/>
                </a:solidFill>
              </a:rPr>
              <a:t>intenção </a:t>
            </a:r>
            <a:r>
              <a:rPr lang="pt-PT" sz="2800" b="1" dirty="0">
                <a:solidFill>
                  <a:srgbClr val="002060"/>
                </a:solidFill>
              </a:rPr>
              <a:t>com que são praticadas. </a:t>
            </a:r>
            <a:endParaRPr lang="pt-PT" sz="2800" b="1" dirty="0" smtClean="0">
              <a:solidFill>
                <a:srgbClr val="002060"/>
              </a:solidFill>
            </a:endParaRPr>
          </a:p>
          <a:p>
            <a:pPr algn="just">
              <a:buNone/>
            </a:pPr>
            <a:endParaRPr lang="pt-PT" sz="2800" b="1" dirty="0" smtClean="0">
              <a:solidFill>
                <a:srgbClr val="002060"/>
              </a:solidFill>
            </a:endParaRPr>
          </a:p>
          <a:p>
            <a:pPr algn="just">
              <a:buNone/>
            </a:pPr>
            <a:r>
              <a:rPr lang="pt-PT" sz="2800" b="1" dirty="0">
                <a:solidFill>
                  <a:srgbClr val="002060"/>
                </a:solidFill>
              </a:rPr>
              <a:t> </a:t>
            </a:r>
            <a:r>
              <a:rPr lang="pt-PT" sz="2800" b="1" dirty="0" smtClean="0">
                <a:solidFill>
                  <a:srgbClr val="002060"/>
                </a:solidFill>
              </a:rPr>
              <a:t>                                   PORQUÊ?</a:t>
            </a:r>
          </a:p>
          <a:p>
            <a:pPr algn="just">
              <a:buNone/>
            </a:pPr>
            <a:r>
              <a:rPr lang="pt-PT" sz="2800" b="1" dirty="0"/>
              <a:t>Porque sem conhecermos as intenções dos agentes não podemos determinar o valor moral das acções. Na verdade, uma acção pode não ter valor moral apesar de ter boas consequências.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lnSpcReduction="10000"/>
          </a:bodyPr>
          <a:lstStyle/>
          <a:p>
            <a:pPr algn="ctr">
              <a:buNone/>
            </a:pPr>
            <a:r>
              <a:rPr lang="pt-PT" sz="2400" b="1" dirty="0" smtClean="0">
                <a:solidFill>
                  <a:srgbClr val="002060"/>
                </a:solidFill>
              </a:rPr>
              <a:t>ANÁLISE DA PRIMEIRA </a:t>
            </a:r>
            <a:r>
              <a:rPr lang="pt-PT" sz="2400" b="1" dirty="0" smtClean="0">
                <a:solidFill>
                  <a:srgbClr val="002060"/>
                </a:solidFill>
              </a:rPr>
              <a:t>FÓRMULA</a:t>
            </a:r>
            <a:endParaRPr lang="pt-PT" sz="2400" b="1" dirty="0" smtClean="0"/>
          </a:p>
          <a:p>
            <a:pPr algn="just">
              <a:buNone/>
            </a:pPr>
            <a:r>
              <a:rPr lang="pt-PT" sz="2400" b="1" dirty="0" smtClean="0">
                <a:solidFill>
                  <a:srgbClr val="FF0000"/>
                </a:solidFill>
              </a:rPr>
              <a:t>Eva </a:t>
            </a:r>
            <a:r>
              <a:rPr lang="pt-PT" sz="2400" b="1" dirty="0" smtClean="0">
                <a:solidFill>
                  <a:srgbClr val="FF0000"/>
                </a:solidFill>
              </a:rPr>
              <a:t>não pode querer sem contradição universalizar a excepção que abriu para si própria porque se tornará excepção para todos. </a:t>
            </a:r>
            <a:r>
              <a:rPr lang="pt-PT" sz="2400" b="1" dirty="0" smtClean="0"/>
              <a:t>Se todos nós fizéssemos promessas com a intenção de não as cumprir todos desconfiaríamos delas e o empréstimo de dinheiro baseado em promessas acabaria. A prática de fazer e de aceitar promessas desapareceria. A máxima referida auto-destrói-se ao ser universalizada porque ninguém poderá agir de acordo com ela. A </a:t>
            </a:r>
            <a:r>
              <a:rPr lang="pt-PT" sz="2400" b="1" dirty="0" smtClean="0"/>
              <a:t>máxima </a:t>
            </a:r>
            <a:r>
              <a:rPr lang="pt-PT" sz="2400" b="1" dirty="0" smtClean="0"/>
              <a:t>“Mente sempre que isso for do teu interesse” não pode ser transformada numa lei universal.</a:t>
            </a:r>
            <a:r>
              <a:rPr lang="pt-PT" sz="2400" dirty="0" smtClean="0">
                <a:solidFill>
                  <a:srgbClr val="FF0000"/>
                </a:solidFill>
              </a:rPr>
              <a:t> </a:t>
            </a:r>
            <a:r>
              <a:rPr lang="pt-PT" sz="2400" b="1" i="1" dirty="0" smtClean="0">
                <a:solidFill>
                  <a:srgbClr val="FF0000"/>
                </a:solidFill>
              </a:rPr>
              <a:t>O nosso dever moral básico consiste em praticar apenas as acções que todos os outros possam ter como modelo.</a:t>
            </a:r>
            <a:endParaRPr lang="pt-PT" sz="24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a:bodyPr>
          <a:lstStyle/>
          <a:p>
            <a:pPr algn="ctr">
              <a:buNone/>
            </a:pPr>
            <a:r>
              <a:rPr lang="pt-PT" sz="2800" b="1" dirty="0" smtClean="0"/>
              <a:t>ANÁLISE DA SEGUNDA FÓRMULA</a:t>
            </a:r>
          </a:p>
          <a:p>
            <a:pPr algn="ctr">
              <a:buNone/>
            </a:pPr>
            <a:r>
              <a:rPr lang="pt-PT" sz="2400" b="1" dirty="0" smtClean="0">
                <a:solidFill>
                  <a:srgbClr val="FF0000"/>
                </a:solidFill>
              </a:rPr>
              <a:t>Age</a:t>
            </a:r>
            <a:r>
              <a:rPr lang="pt-PT" sz="2400" b="1" i="1" dirty="0" smtClean="0">
                <a:solidFill>
                  <a:srgbClr val="FF0000"/>
                </a:solidFill>
              </a:rPr>
              <a:t> de tal maneira que uses a humanidade, tanto na tua pessoa como na pessoa de outrem, sempre e simultaneamente como fim e nunca apenas como meio.</a:t>
            </a:r>
            <a:endParaRPr lang="pt-PT" sz="2400" b="1" dirty="0" smtClean="0">
              <a:solidFill>
                <a:srgbClr val="FF0000"/>
              </a:solidFill>
            </a:endParaRPr>
          </a:p>
          <a:p>
            <a:pPr algn="just">
              <a:buNone/>
            </a:pPr>
            <a:endParaRPr lang="pt-PT" sz="2400" b="1" dirty="0" smtClean="0"/>
          </a:p>
          <a:p>
            <a:pPr algn="just">
              <a:buNone/>
            </a:pPr>
            <a:r>
              <a:rPr lang="pt-PT" sz="2400" b="1" dirty="0" smtClean="0"/>
              <a:t>Segundo </a:t>
            </a:r>
            <a:r>
              <a:rPr lang="pt-PT" sz="2400" b="1" dirty="0" smtClean="0"/>
              <a:t>esta fórmula, cada ser humano é um fim em si e não um simples meio. Por isso, será moralmente errado instrumentalizar um ser humano, usá-lo como simples meio para alcançar um objectivo. Os seres humanos têm valor </a:t>
            </a:r>
            <a:r>
              <a:rPr lang="pt-PT" sz="2400" b="1" dirty="0" smtClean="0"/>
              <a:t>intrínseco, </a:t>
            </a:r>
            <a:r>
              <a:rPr lang="pt-PT" sz="2400" b="1" dirty="0" smtClean="0"/>
              <a:t>absoluto, isto é, dignidade.</a:t>
            </a:r>
          </a:p>
          <a:p>
            <a:pPr algn="ctr">
              <a:buNone/>
            </a:pPr>
            <a:endParaRPr lang="pt-PT"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fontScale="92500"/>
          </a:bodyPr>
          <a:lstStyle/>
          <a:p>
            <a:pPr algn="ctr">
              <a:buNone/>
            </a:pPr>
            <a:r>
              <a:rPr lang="pt-PT" sz="2400" b="1" dirty="0" smtClean="0">
                <a:solidFill>
                  <a:srgbClr val="002060"/>
                </a:solidFill>
              </a:rPr>
              <a:t>ANÁLISE DA SEGUNDA </a:t>
            </a:r>
            <a:r>
              <a:rPr lang="pt-PT" sz="2400" b="1" dirty="0" smtClean="0">
                <a:solidFill>
                  <a:srgbClr val="002060"/>
                </a:solidFill>
              </a:rPr>
              <a:t>FÓRMULA</a:t>
            </a:r>
          </a:p>
          <a:p>
            <a:pPr algn="ctr">
              <a:buNone/>
            </a:pPr>
            <a:endParaRPr lang="pt-PT" sz="2400" b="1" dirty="0" smtClean="0">
              <a:solidFill>
                <a:srgbClr val="002060"/>
              </a:solidFill>
            </a:endParaRPr>
          </a:p>
          <a:p>
            <a:pPr algn="just">
              <a:buNone/>
            </a:pPr>
            <a:r>
              <a:rPr lang="pt-PT" sz="2800" b="1" dirty="0" smtClean="0"/>
              <a:t>Pense no modo como quem pede dinheiro emprestado sem intenção de o devolver está a tratar a pessoa que lhe empresta </a:t>
            </a:r>
            <a:r>
              <a:rPr lang="pt-PT" sz="2800" b="1" dirty="0" smtClean="0"/>
              <a:t>dinheiro. É </a:t>
            </a:r>
            <a:r>
              <a:rPr lang="pt-PT" sz="2800" b="1" dirty="0" smtClean="0"/>
              <a:t>evidente que está a tratá-la como um meio para resolver um problema e não como alguém que merece respeito, consideração. Pensa </a:t>
            </a:r>
            <a:r>
              <a:rPr lang="pt-PT" sz="2800" b="1" dirty="0" smtClean="0"/>
              <a:t>unicamente </a:t>
            </a:r>
            <a:r>
              <a:rPr lang="pt-PT" sz="2800" b="1" dirty="0" smtClean="0"/>
              <a:t>em utilizá-la para resolver uma situação financeira grave sem ter qualquer consideração pelos interesses próprios de quem se dispõe a ajudá-lo. Viola – se </a:t>
            </a:r>
            <a:r>
              <a:rPr lang="pt-PT" sz="2800" b="1" dirty="0" smtClean="0"/>
              <a:t>assim a primeira e também a </a:t>
            </a:r>
            <a:r>
              <a:rPr lang="pt-PT" sz="2800" b="1" dirty="0" smtClean="0"/>
              <a:t>segunda fórmula.</a:t>
            </a:r>
          </a:p>
          <a:p>
            <a:pPr>
              <a:buNone/>
            </a:pPr>
            <a:endParaRPr lang="pt-P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lstStyle/>
          <a:p>
            <a:pPr algn="ctr">
              <a:buNone/>
            </a:pPr>
            <a:r>
              <a:rPr lang="pt-PT" sz="2400" b="1" dirty="0" smtClean="0">
                <a:solidFill>
                  <a:srgbClr val="002060"/>
                </a:solidFill>
              </a:rPr>
              <a:t>Conclusão da análise das fórmulas (1)</a:t>
            </a:r>
          </a:p>
          <a:p>
            <a:pPr algn="just">
              <a:buNone/>
            </a:pPr>
            <a:r>
              <a:rPr lang="pt-PT" sz="2400" b="1" dirty="0" smtClean="0"/>
              <a:t>Para </a:t>
            </a:r>
            <a:r>
              <a:rPr lang="pt-PT" sz="2400" b="1" dirty="0" smtClean="0"/>
              <a:t>Kant, a pessoa tem de ser tratada sempre como um fim em si mesma e nunca somente como um meio, porque é o único ser de entre as várias espécies de seres vivos que pode agir moralmente. Se não existissem os seres humanos, não poderia haver bondade moral no mundo e, nesse sentido, o valor da pessoa é absoluto</a:t>
            </a:r>
            <a:r>
              <a:rPr lang="pt-PT" sz="2400" b="1" dirty="0" smtClean="0"/>
              <a:t>.</a:t>
            </a:r>
          </a:p>
          <a:p>
            <a:pPr algn="just">
              <a:buNone/>
            </a:pPr>
            <a:r>
              <a:rPr lang="pt-PT" sz="2400" b="1" dirty="0" smtClean="0"/>
              <a:t>Assim, a fórmula da humanidade, também conhecida por fórmula do respeito pelas pessoas, exprime a obrigação moral básica da ética kantiana.</a:t>
            </a:r>
            <a:endParaRPr lang="pt-PT" sz="2400" dirty="0" smtClean="0"/>
          </a:p>
          <a:p>
            <a:pPr>
              <a:buNone/>
            </a:pPr>
            <a:endParaRPr lang="pt-P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a:bodyPr>
          <a:lstStyle/>
          <a:p>
            <a:pPr algn="ctr">
              <a:buNone/>
            </a:pPr>
            <a:r>
              <a:rPr lang="pt-PT" b="1" dirty="0" smtClean="0">
                <a:solidFill>
                  <a:srgbClr val="002060"/>
                </a:solidFill>
              </a:rPr>
              <a:t>Conclusão da análise das fórmulas </a:t>
            </a:r>
            <a:r>
              <a:rPr lang="pt-PT" b="1" dirty="0" smtClean="0">
                <a:solidFill>
                  <a:srgbClr val="002060"/>
                </a:solidFill>
              </a:rPr>
              <a:t>(2)</a:t>
            </a:r>
          </a:p>
          <a:p>
            <a:pPr algn="ctr">
              <a:buNone/>
            </a:pPr>
            <a:r>
              <a:rPr lang="pt-PT" sz="2400" b="1" dirty="0" smtClean="0">
                <a:solidFill>
                  <a:srgbClr val="C00000"/>
                </a:solidFill>
              </a:rPr>
              <a:t>CUMPRIMENTO DO DEVER, IMPARCIALIDADE E RESPEITO PELAS PESSOAS.</a:t>
            </a:r>
          </a:p>
          <a:p>
            <a:pPr algn="ctr">
              <a:buNone/>
            </a:pPr>
            <a:endParaRPr lang="pt-PT" sz="2400" b="1" dirty="0" smtClean="0">
              <a:solidFill>
                <a:srgbClr val="C00000"/>
              </a:solidFill>
            </a:endParaRPr>
          </a:p>
          <a:p>
            <a:pPr algn="just">
              <a:buNone/>
            </a:pPr>
            <a:r>
              <a:rPr lang="pt-PT" sz="2600" b="1" dirty="0" smtClean="0"/>
              <a:t>A acção moralmente correcta é decidida pelo indivíduo </a:t>
            </a:r>
            <a:r>
              <a:rPr lang="pt-PT" sz="2600" b="1" i="1" dirty="0" smtClean="0"/>
              <a:t>quando</a:t>
            </a:r>
            <a:r>
              <a:rPr lang="pt-PT" sz="2600" b="1" dirty="0" smtClean="0"/>
              <a:t> adopta uma perspectiva universal. Como? Colocando de parte os seus interesses, a pessoa pensará como qualquer outra que também faça abstracção dos seus interesses adoptando, portanto, uma perspectiva universal.</a:t>
            </a:r>
          </a:p>
          <a:p>
            <a:pPr>
              <a:buNone/>
            </a:pPr>
            <a:endParaRPr lang="pt-P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fontScale="85000" lnSpcReduction="10000"/>
          </a:bodyPr>
          <a:lstStyle/>
          <a:p>
            <a:pPr algn="ctr">
              <a:buNone/>
            </a:pPr>
            <a:r>
              <a:rPr lang="pt-PT" sz="2800" b="1" dirty="0" smtClean="0">
                <a:solidFill>
                  <a:srgbClr val="002060"/>
                </a:solidFill>
              </a:rPr>
              <a:t>Conclusão da análise das fórmulas </a:t>
            </a:r>
            <a:r>
              <a:rPr lang="pt-PT" sz="2800" b="1" dirty="0" smtClean="0">
                <a:solidFill>
                  <a:srgbClr val="002060"/>
                </a:solidFill>
              </a:rPr>
              <a:t>(3)</a:t>
            </a:r>
            <a:endParaRPr lang="pt-PT" sz="2800" b="1" dirty="0" smtClean="0">
              <a:solidFill>
                <a:srgbClr val="002060"/>
              </a:solidFill>
            </a:endParaRPr>
          </a:p>
          <a:p>
            <a:pPr algn="ctr">
              <a:buNone/>
            </a:pPr>
            <a:r>
              <a:rPr lang="pt-PT" sz="2800" b="1" dirty="0" smtClean="0">
                <a:solidFill>
                  <a:srgbClr val="C00000"/>
                </a:solidFill>
              </a:rPr>
              <a:t>CUMPRIMENTO DO DEVER, IMPARCIALIDADE E RESPEITO PELAS PESSOAS.</a:t>
            </a:r>
          </a:p>
          <a:p>
            <a:pPr algn="just">
              <a:buNone/>
            </a:pPr>
            <a:r>
              <a:rPr lang="pt-PT" sz="2800" b="1" dirty="0" smtClean="0"/>
              <a:t>Pense em deveres </a:t>
            </a:r>
            <a:r>
              <a:rPr lang="pt-PT" sz="2800" b="1" dirty="0" smtClean="0"/>
              <a:t>morais comuns como “ “Paga o que deves”, “Sê leal”, “Não </a:t>
            </a:r>
            <a:r>
              <a:rPr lang="pt-PT" sz="2800" b="1" dirty="0" smtClean="0"/>
              <a:t>roubes”. Só </a:t>
            </a:r>
            <a:r>
              <a:rPr lang="pt-PT" sz="2800" b="1" dirty="0" smtClean="0"/>
              <a:t>o interesse e parcialidade do agente pode levar à violação de tais regras ou deveres morais. Eliminada a parcialidade, pensamos segundo uma perspectiva universal e aprovamo-los. Sempre que fazemos da satisfação dos nossos interesses a finalidade única da nossa acção, não estamos a ser imparciais e a máxima que seguimos não pode ser universalizada. Assim sendo, estamos a usar os outros apenas como meios, simples instrumentos que utilizamos para nosso proveito.</a:t>
            </a:r>
            <a:endParaRPr lang="pt-PT" sz="28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lstStyle/>
          <a:p>
            <a:pPr algn="ctr">
              <a:buNone/>
            </a:pPr>
            <a:r>
              <a:rPr lang="pt-PT" sz="2400" b="1" dirty="0" smtClean="0">
                <a:solidFill>
                  <a:srgbClr val="C00000"/>
                </a:solidFill>
              </a:rPr>
              <a:t>A BOA VONTADE</a:t>
            </a:r>
          </a:p>
          <a:p>
            <a:pPr algn="just">
              <a:buNone/>
            </a:pPr>
            <a:r>
              <a:rPr lang="pt-PT" sz="2400" b="1" dirty="0" smtClean="0"/>
              <a:t>Agir </a:t>
            </a:r>
            <a:r>
              <a:rPr lang="pt-PT" sz="2400" b="1" dirty="0" smtClean="0"/>
              <a:t>moralmente </a:t>
            </a:r>
            <a:r>
              <a:rPr lang="pt-PT" sz="2400" b="1" dirty="0" smtClean="0"/>
              <a:t>significa agir </a:t>
            </a:r>
            <a:r>
              <a:rPr lang="pt-PT" sz="2400" b="1" dirty="0" smtClean="0"/>
              <a:t>com a intenção de respeitar </a:t>
            </a:r>
            <a:r>
              <a:rPr lang="pt-PT" sz="2400" b="1" dirty="0" smtClean="0"/>
              <a:t>exclusivamente a </a:t>
            </a:r>
            <a:r>
              <a:rPr lang="pt-PT" sz="2400" b="1" dirty="0" smtClean="0"/>
              <a:t>norma </a:t>
            </a:r>
            <a:r>
              <a:rPr lang="pt-PT" sz="2400" b="1" dirty="0" smtClean="0"/>
              <a:t>geral que me diz que devo praticar </a:t>
            </a:r>
            <a:r>
              <a:rPr lang="pt-PT" sz="2400" b="1" i="1" dirty="0" smtClean="0">
                <a:solidFill>
                  <a:srgbClr val="C00000"/>
                </a:solidFill>
              </a:rPr>
              <a:t>apenas</a:t>
            </a:r>
            <a:r>
              <a:rPr lang="pt-PT" sz="2400" b="1" dirty="0" smtClean="0"/>
              <a:t> as acções que todos os outros possam ter como </a:t>
            </a:r>
            <a:r>
              <a:rPr lang="pt-PT" sz="2400" b="1" dirty="0" smtClean="0"/>
              <a:t>modelo a seguir e que dado serem puramente desinteressadas tratam os outros como fins e nunca só como meios.</a:t>
            </a:r>
          </a:p>
          <a:p>
            <a:pPr algn="just">
              <a:buNone/>
            </a:pPr>
            <a:r>
              <a:rPr lang="pt-PT" sz="2400" b="1" dirty="0" smtClean="0"/>
              <a:t>A vontade que decide agir por puro e simples respeito pelo que a lei moral ou imperativo categórico exige tem o nome de </a:t>
            </a:r>
            <a:r>
              <a:rPr lang="pt-PT" sz="2400" b="1" dirty="0" smtClean="0">
                <a:solidFill>
                  <a:srgbClr val="C00000"/>
                </a:solidFill>
              </a:rPr>
              <a:t>boa vontade.</a:t>
            </a:r>
          </a:p>
          <a:p>
            <a:pPr algn="just">
              <a:buNone/>
            </a:pPr>
            <a:endParaRPr lang="pt-PT" sz="2400" b="1" dirty="0" smtClean="0"/>
          </a:p>
          <a:p>
            <a:pPr>
              <a:buNone/>
            </a:pPr>
            <a:endParaRPr lang="pt-P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4" name="Marcador de Posição do Texto 3"/>
          <p:cNvSpPr>
            <a:spLocks noGrp="1"/>
          </p:cNvSpPr>
          <p:nvPr>
            <p:ph type="body" idx="1"/>
          </p:nvPr>
        </p:nvSpPr>
        <p:spPr/>
        <p:txBody>
          <a:bodyPr/>
          <a:lstStyle/>
          <a:p>
            <a:pPr algn="ctr"/>
            <a:r>
              <a:rPr lang="pt-PT" dirty="0" smtClean="0">
                <a:solidFill>
                  <a:srgbClr val="002060"/>
                </a:solidFill>
              </a:rPr>
              <a:t>VONTADE AUTÓNOMA</a:t>
            </a:r>
            <a:endParaRPr lang="pt-PT" dirty="0">
              <a:solidFill>
                <a:srgbClr val="002060"/>
              </a:solidFill>
            </a:endParaRPr>
          </a:p>
        </p:txBody>
      </p:sp>
      <p:sp>
        <p:nvSpPr>
          <p:cNvPr id="5" name="Marcador de Posição de Conteúdo 4"/>
          <p:cNvSpPr>
            <a:spLocks noGrp="1"/>
          </p:cNvSpPr>
          <p:nvPr>
            <p:ph sz="half" idx="2"/>
          </p:nvPr>
        </p:nvSpPr>
        <p:spPr/>
        <p:txBody>
          <a:bodyPr>
            <a:normAutofit lnSpcReduction="10000"/>
          </a:bodyPr>
          <a:lstStyle/>
          <a:p>
            <a:pPr algn="just">
              <a:buNone/>
            </a:pPr>
            <a:r>
              <a:rPr lang="pt-PT" b="1" i="1" dirty="0" smtClean="0"/>
              <a:t>1.Vontade </a:t>
            </a:r>
            <a:r>
              <a:rPr lang="pt-PT" b="1" i="1" dirty="0" smtClean="0"/>
              <a:t>que cumpre o dever pelo </a:t>
            </a:r>
            <a:r>
              <a:rPr lang="pt-PT" b="1" i="1" dirty="0" smtClean="0"/>
              <a:t>dever. É uma boa vontade.</a:t>
            </a:r>
          </a:p>
          <a:p>
            <a:pPr>
              <a:buNone/>
            </a:pPr>
            <a:r>
              <a:rPr lang="pt-PT" b="1" i="1" dirty="0" smtClean="0"/>
              <a:t>2.</a:t>
            </a:r>
            <a:r>
              <a:rPr lang="pt-PT" b="1" dirty="0" smtClean="0"/>
              <a:t> Uma vontade autónoma é uma vontade puramente racional, que faz sua uma lei da razão, que diz a si mesma «Eu quero o que a lei moral exige».Ao agir por dever obedeço à voz da minha razão e nada mais.</a:t>
            </a:r>
            <a:endParaRPr lang="pt-PT" dirty="0"/>
          </a:p>
        </p:txBody>
      </p:sp>
      <p:sp>
        <p:nvSpPr>
          <p:cNvPr id="6" name="Marcador de Posição do Texto 5"/>
          <p:cNvSpPr>
            <a:spLocks noGrp="1"/>
          </p:cNvSpPr>
          <p:nvPr>
            <p:ph type="body" sz="quarter" idx="3"/>
          </p:nvPr>
        </p:nvSpPr>
        <p:spPr/>
        <p:txBody>
          <a:bodyPr/>
          <a:lstStyle/>
          <a:p>
            <a:pPr algn="ctr"/>
            <a:r>
              <a:rPr lang="pt-PT" dirty="0" smtClean="0">
                <a:solidFill>
                  <a:srgbClr val="002060"/>
                </a:solidFill>
              </a:rPr>
              <a:t>VONTADE HETERÓNOMA</a:t>
            </a:r>
            <a:endParaRPr lang="pt-PT" dirty="0">
              <a:solidFill>
                <a:srgbClr val="002060"/>
              </a:solidFill>
            </a:endParaRPr>
          </a:p>
        </p:txBody>
      </p:sp>
      <p:sp>
        <p:nvSpPr>
          <p:cNvPr id="7" name="Marcador de Posição de Conteúdo 6"/>
          <p:cNvSpPr>
            <a:spLocks noGrp="1"/>
          </p:cNvSpPr>
          <p:nvPr>
            <p:ph sz="quarter" idx="4"/>
          </p:nvPr>
        </p:nvSpPr>
        <p:spPr/>
        <p:txBody>
          <a:bodyPr>
            <a:normAutofit fontScale="92500"/>
          </a:bodyPr>
          <a:lstStyle/>
          <a:p>
            <a:pPr>
              <a:buNone/>
            </a:pPr>
            <a:r>
              <a:rPr lang="pt-PT" b="1" i="1" dirty="0" smtClean="0"/>
              <a:t>1.Vontade </a:t>
            </a:r>
            <a:r>
              <a:rPr lang="pt-PT" b="1" i="1" dirty="0" smtClean="0"/>
              <a:t>que </a:t>
            </a:r>
            <a:r>
              <a:rPr lang="pt-PT" b="1" i="1" dirty="0" smtClean="0"/>
              <a:t>não cumpre </a:t>
            </a:r>
            <a:r>
              <a:rPr lang="pt-PT" b="1" i="1" dirty="0" smtClean="0"/>
              <a:t>o dever pelo </a:t>
            </a:r>
            <a:r>
              <a:rPr lang="pt-PT" b="1" i="1" dirty="0" smtClean="0"/>
              <a:t>dever. Não é uma boa vontade.</a:t>
            </a:r>
          </a:p>
          <a:p>
            <a:pPr>
              <a:buNone/>
            </a:pPr>
            <a:r>
              <a:rPr lang="pt-PT" b="1" i="1" dirty="0" smtClean="0"/>
              <a:t>2.</a:t>
            </a:r>
            <a:r>
              <a:rPr lang="pt-PT" b="1" dirty="0" smtClean="0"/>
              <a:t> </a:t>
            </a:r>
            <a:r>
              <a:rPr lang="pt-PT" b="1" dirty="0" smtClean="0"/>
              <a:t>O </a:t>
            </a:r>
            <a:r>
              <a:rPr lang="pt-PT" b="1" dirty="0" smtClean="0"/>
              <a:t>cumprimento do dever não é motivo suficiente para agir tendo de se invocar razões externas como o receio das consequências, o temor a Deus, etc</a:t>
            </a:r>
            <a:r>
              <a:rPr lang="pt-PT" b="1" dirty="0" smtClean="0"/>
              <a:t>. A </a:t>
            </a:r>
            <a:r>
              <a:rPr lang="pt-PT" b="1" dirty="0" smtClean="0"/>
              <a:t>vontade submete-se a autoridades que não a razão.</a:t>
            </a:r>
            <a:endParaRPr lang="pt-P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fontScale="55000" lnSpcReduction="20000"/>
          </a:bodyPr>
          <a:lstStyle/>
          <a:p>
            <a:pPr algn="ctr">
              <a:buNone/>
            </a:pPr>
            <a:r>
              <a:rPr lang="pt-PT" b="1" dirty="0" smtClean="0">
                <a:solidFill>
                  <a:srgbClr val="C00000"/>
                </a:solidFill>
              </a:rPr>
              <a:t>A BOA VONTADE</a:t>
            </a:r>
            <a:endParaRPr lang="pt-PT" b="1" dirty="0" smtClean="0">
              <a:solidFill>
                <a:srgbClr val="C00000"/>
              </a:solidFill>
            </a:endParaRPr>
          </a:p>
          <a:p>
            <a:pPr algn="just">
              <a:buNone/>
            </a:pPr>
            <a:r>
              <a:rPr lang="pt-PT" b="1" dirty="0" smtClean="0"/>
              <a:t>É </a:t>
            </a:r>
            <a:r>
              <a:rPr lang="pt-PT" b="1" dirty="0" smtClean="0"/>
              <a:t>uma vontade que age de forma moralmente </a:t>
            </a:r>
            <a:r>
              <a:rPr lang="pt-PT" b="1" dirty="0" smtClean="0"/>
              <a:t>correcta independentemente das consequências da acção.</a:t>
            </a:r>
          </a:p>
          <a:p>
            <a:pPr algn="just">
              <a:buNone/>
            </a:pPr>
            <a:endParaRPr lang="pt-PT" dirty="0" smtClean="0"/>
          </a:p>
          <a:p>
            <a:pPr algn="just">
              <a:buNone/>
            </a:pPr>
            <a:r>
              <a:rPr lang="pt-PT" b="1" dirty="0" smtClean="0"/>
              <a:t>É uma vontade que cumpre o dever respeitando absolutamente a lei moral, ou seja, cuja única intenção é cumprir o </a:t>
            </a:r>
            <a:r>
              <a:rPr lang="pt-PT" b="1" dirty="0" smtClean="0"/>
              <a:t>dever.  </a:t>
            </a:r>
          </a:p>
          <a:p>
            <a:pPr algn="just">
              <a:buNone/>
            </a:pPr>
            <a:endParaRPr lang="pt-PT" dirty="0" smtClean="0"/>
          </a:p>
          <a:p>
            <a:pPr algn="just">
              <a:buNone/>
            </a:pPr>
            <a:r>
              <a:rPr lang="pt-PT" b="1" dirty="0" smtClean="0"/>
              <a:t>É uma vontade que age segundo regras ou máximas que podem ser seguidas por </a:t>
            </a:r>
            <a:r>
              <a:rPr lang="pt-PT" b="1" dirty="0" smtClean="0"/>
              <a:t>todos.</a:t>
            </a:r>
            <a:endParaRPr lang="pt-PT" dirty="0" smtClean="0"/>
          </a:p>
          <a:p>
            <a:pPr algn="just">
              <a:buNone/>
            </a:pPr>
            <a:r>
              <a:rPr lang="pt-PT" b="1" dirty="0" smtClean="0"/>
              <a:t> </a:t>
            </a:r>
            <a:endParaRPr lang="pt-PT" dirty="0" smtClean="0"/>
          </a:p>
          <a:p>
            <a:pPr algn="just">
              <a:buNone/>
            </a:pPr>
            <a:r>
              <a:rPr lang="pt-PT" b="1" dirty="0" smtClean="0"/>
              <a:t>É uma vontade que respeita todo e qualquer ser humano considerando – o uma pessoa e não uma coisa ou </a:t>
            </a:r>
            <a:r>
              <a:rPr lang="pt-PT" b="1" dirty="0" smtClean="0"/>
              <a:t>um simples </a:t>
            </a:r>
            <a:r>
              <a:rPr lang="pt-PT" b="1" dirty="0" smtClean="0"/>
              <a:t>meio ao serviço deste ou daquele interesse</a:t>
            </a:r>
            <a:r>
              <a:rPr lang="pt-PT" b="1" dirty="0" smtClean="0"/>
              <a:t>.</a:t>
            </a:r>
          </a:p>
          <a:p>
            <a:pPr algn="just">
              <a:buNone/>
            </a:pPr>
            <a:endParaRPr lang="pt-PT" dirty="0" smtClean="0"/>
          </a:p>
          <a:p>
            <a:pPr algn="just">
              <a:buNone/>
            </a:pPr>
            <a:r>
              <a:rPr lang="pt-PT" b="1" dirty="0" smtClean="0"/>
              <a:t>É uma vontade autónoma porque decide cumprir o dever por sua iniciativa e não por receio de autoridades externas ou da opinião dos outros.</a:t>
            </a:r>
            <a:endParaRPr lang="pt-PT" dirty="0" smtClean="0"/>
          </a:p>
          <a:p>
            <a:pPr>
              <a:buNone/>
            </a:pPr>
            <a:r>
              <a:rPr lang="pt-PT" b="1" dirty="0" smtClean="0"/>
              <a:t> </a:t>
            </a:r>
            <a:endParaRPr lang="pt-PT" dirty="0" smtClean="0"/>
          </a:p>
          <a:p>
            <a:pPr>
              <a:buNone/>
            </a:pPr>
            <a:endParaRPr lang="pt-P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a:xfrm>
            <a:off x="457200" y="1124744"/>
            <a:ext cx="8229600" cy="5001419"/>
          </a:xfrm>
        </p:spPr>
        <p:txBody>
          <a:bodyPr>
            <a:normAutofit/>
          </a:bodyPr>
          <a:lstStyle/>
          <a:p>
            <a:pPr algn="just">
              <a:buNone/>
            </a:pPr>
            <a:r>
              <a:rPr lang="pt-PT" sz="2800" b="1" dirty="0" smtClean="0">
                <a:solidFill>
                  <a:srgbClr val="002060"/>
                </a:solidFill>
              </a:rPr>
              <a:t>    </a:t>
            </a:r>
            <a:r>
              <a:rPr lang="pt-PT" sz="2400" b="1" dirty="0" smtClean="0">
                <a:solidFill>
                  <a:srgbClr val="002060"/>
                </a:solidFill>
              </a:rPr>
              <a:t>E SE CUMPRIR O DEVER DE FORMA ABSOLUTA – SEM OUTRA INTENÇÃO – TIVER MÁS CONSEQUÊNCIAS?</a:t>
            </a:r>
          </a:p>
          <a:p>
            <a:pPr algn="just">
              <a:buNone/>
            </a:pPr>
            <a:r>
              <a:rPr lang="pt-PT" sz="2800" b="1" dirty="0" smtClean="0"/>
              <a:t>Kant responde que não é por isso que a acção se torna moralmente errada. O que conta é a intenção.</a:t>
            </a:r>
          </a:p>
          <a:p>
            <a:pPr algn="just">
              <a:buNone/>
            </a:pPr>
            <a:endParaRPr lang="pt-PT" sz="2800" b="1" dirty="0">
              <a:solidFill>
                <a:srgbClr val="002060"/>
              </a:solidFill>
            </a:endParaRPr>
          </a:p>
          <a:p>
            <a:pPr algn="just">
              <a:buNone/>
            </a:pPr>
            <a:r>
              <a:rPr lang="pt-PT" sz="2800" b="1" dirty="0" smtClean="0"/>
              <a:t>     Imaginemos que digo a verdade e isso tem más consequências. Para Kant, o que importa é o modo como cumpro o dever – a intenção – e não o que resulta da acção.  </a:t>
            </a:r>
          </a:p>
          <a:p>
            <a:pPr algn="just">
              <a:buNone/>
            </a:pPr>
            <a:endParaRPr lang="pt-PT" sz="2800" b="1" dirty="0">
              <a:solidFill>
                <a:srgbClr val="002060"/>
              </a:solidFill>
            </a:endParaRPr>
          </a:p>
        </p:txBody>
      </p:sp>
      <p:sp>
        <p:nvSpPr>
          <p:cNvPr id="4" name="Seta para baixo 3"/>
          <p:cNvSpPr/>
          <p:nvPr/>
        </p:nvSpPr>
        <p:spPr>
          <a:xfrm>
            <a:off x="6300192" y="2852936"/>
            <a:ext cx="2160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lnSpcReduction="10000"/>
          </a:bodyPr>
          <a:lstStyle/>
          <a:p>
            <a:pPr>
              <a:buNone/>
            </a:pPr>
            <a:r>
              <a:rPr lang="pt-PT" b="1" dirty="0">
                <a:solidFill>
                  <a:srgbClr val="002060"/>
                </a:solidFill>
              </a:rPr>
              <a:t>Quando é que a intenção tem valor moral ou é boa?</a:t>
            </a:r>
            <a:r>
              <a:rPr lang="pt-PT" dirty="0">
                <a:solidFill>
                  <a:srgbClr val="002060"/>
                </a:solidFill>
              </a:rPr>
              <a:t> </a:t>
            </a:r>
            <a:endParaRPr lang="pt-PT" dirty="0" smtClean="0">
              <a:solidFill>
                <a:srgbClr val="002060"/>
              </a:solidFill>
            </a:endParaRPr>
          </a:p>
          <a:p>
            <a:pPr algn="just">
              <a:buNone/>
            </a:pPr>
            <a:r>
              <a:rPr lang="pt-PT" dirty="0"/>
              <a:t> </a:t>
            </a:r>
            <a:r>
              <a:rPr lang="pt-PT" b="1" dirty="0"/>
              <a:t>Quando o propósito do agente é </a:t>
            </a:r>
            <a:r>
              <a:rPr lang="pt-PT" b="1" dirty="0">
                <a:solidFill>
                  <a:srgbClr val="C00000"/>
                </a:solidFill>
              </a:rPr>
              <a:t>cumprir o dever pelo </a:t>
            </a:r>
            <a:r>
              <a:rPr lang="pt-PT" b="1" dirty="0" smtClean="0">
                <a:solidFill>
                  <a:srgbClr val="C00000"/>
                </a:solidFill>
              </a:rPr>
              <a:t>dever.</a:t>
            </a:r>
          </a:p>
          <a:p>
            <a:pPr algn="just">
              <a:buNone/>
            </a:pPr>
            <a:endParaRPr lang="pt-PT" b="1" dirty="0" smtClean="0">
              <a:solidFill>
                <a:srgbClr val="C00000"/>
              </a:solidFill>
            </a:endParaRPr>
          </a:p>
          <a:p>
            <a:pPr>
              <a:buNone/>
            </a:pPr>
            <a:r>
              <a:rPr lang="pt-PT" b="1" dirty="0"/>
              <a:t>O cumprimento do dever é o único motivo em que a acção se baseia.</a:t>
            </a:r>
            <a:endParaRPr lang="pt-PT" dirty="0"/>
          </a:p>
          <a:p>
            <a:pPr>
              <a:buNone/>
            </a:pPr>
            <a:r>
              <a:rPr lang="pt-PT" b="1" dirty="0"/>
              <a:t>Ex: Não roubar porque esse acto é </a:t>
            </a:r>
            <a:r>
              <a:rPr lang="pt-PT" b="1" dirty="0" smtClean="0"/>
              <a:t>errado e não porque posso ser castigado.</a:t>
            </a:r>
            <a:endParaRPr lang="pt-PT" b="1" dirty="0" smtClean="0">
              <a:solidFill>
                <a:srgbClr val="C00000"/>
              </a:solidFill>
            </a:endParaRPr>
          </a:p>
          <a:p>
            <a:pPr>
              <a:buNone/>
            </a:pPr>
            <a:endParaRPr lang="pt-PT" dirty="0">
              <a:solidFill>
                <a:srgbClr val="002060"/>
              </a:solidFill>
            </a:endParaRPr>
          </a:p>
        </p:txBody>
      </p:sp>
      <p:sp>
        <p:nvSpPr>
          <p:cNvPr id="4" name="Seta para baixo 3"/>
          <p:cNvSpPr/>
          <p:nvPr/>
        </p:nvSpPr>
        <p:spPr>
          <a:xfrm>
            <a:off x="2339752" y="3501008"/>
            <a:ext cx="2880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a:bodyPr>
          <a:lstStyle/>
          <a:p>
            <a:pPr>
              <a:buNone/>
            </a:pPr>
            <a:r>
              <a:rPr lang="pt-PT" b="1" dirty="0" smtClean="0"/>
              <a:t>O que é uma acção com valor moral?</a:t>
            </a:r>
          </a:p>
          <a:p>
            <a:pPr>
              <a:buNone/>
            </a:pPr>
            <a:r>
              <a:rPr lang="pt-PT" b="1" dirty="0" smtClean="0"/>
              <a:t>É uma acção que </a:t>
            </a:r>
            <a:r>
              <a:rPr lang="pt-PT" b="1" dirty="0" smtClean="0">
                <a:solidFill>
                  <a:srgbClr val="C00000"/>
                </a:solidFill>
              </a:rPr>
              <a:t>cumpre o dever por dever.</a:t>
            </a:r>
          </a:p>
          <a:p>
            <a:pPr>
              <a:buNone/>
            </a:pPr>
            <a:endParaRPr lang="pt-PT" b="1" dirty="0">
              <a:solidFill>
                <a:srgbClr val="C00000"/>
              </a:solidFill>
            </a:endParaRPr>
          </a:p>
          <a:p>
            <a:pPr>
              <a:buNone/>
            </a:pPr>
            <a:r>
              <a:rPr lang="pt-PT" b="1" dirty="0" smtClean="0">
                <a:solidFill>
                  <a:srgbClr val="C00000"/>
                </a:solidFill>
              </a:rPr>
              <a:t>     Cumpre o dever sem «segundas intenções».</a:t>
            </a:r>
          </a:p>
          <a:p>
            <a:pPr>
              <a:buNone/>
            </a:pPr>
            <a:endParaRPr lang="pt-PT" b="1" dirty="0">
              <a:solidFill>
                <a:srgbClr val="C00000"/>
              </a:solidFill>
            </a:endParaRPr>
          </a:p>
          <a:p>
            <a:pPr>
              <a:buNone/>
            </a:pPr>
            <a:r>
              <a:rPr lang="pt-PT" sz="2800" b="1" dirty="0" smtClean="0">
                <a:solidFill>
                  <a:srgbClr val="C00000"/>
                </a:solidFill>
              </a:rPr>
              <a:t>Deveres como não matar inocentes indefesos, não roubar ou não mentir devem ser cumpridos porque não os respeitar é absolutamente errado.</a:t>
            </a:r>
            <a:endParaRPr lang="pt-PT" sz="2800" b="1" dirty="0">
              <a:solidFill>
                <a:srgbClr val="C00000"/>
              </a:solidFill>
            </a:endParaRPr>
          </a:p>
        </p:txBody>
      </p:sp>
      <p:sp>
        <p:nvSpPr>
          <p:cNvPr id="4" name="Seta para baixo 3"/>
          <p:cNvSpPr/>
          <p:nvPr/>
        </p:nvSpPr>
        <p:spPr>
          <a:xfrm>
            <a:off x="4716016" y="2780928"/>
            <a:ext cx="2880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Seta para baixo 4"/>
          <p:cNvSpPr/>
          <p:nvPr/>
        </p:nvSpPr>
        <p:spPr>
          <a:xfrm>
            <a:off x="4572000" y="3861048"/>
            <a:ext cx="2880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fontScale="77500" lnSpcReduction="20000"/>
          </a:bodyPr>
          <a:lstStyle/>
          <a:p>
            <a:pPr algn="ctr">
              <a:buNone/>
            </a:pPr>
            <a:r>
              <a:rPr lang="pt-PT" sz="3000" b="1" dirty="0" smtClean="0">
                <a:solidFill>
                  <a:srgbClr val="002060"/>
                </a:solidFill>
              </a:rPr>
              <a:t>ACÇÕES CONFORMES AO DEVER VERSUS ACÇÕES FEITAS POR DEVER.</a:t>
            </a:r>
          </a:p>
          <a:p>
            <a:pPr algn="ctr">
              <a:buNone/>
            </a:pPr>
            <a:r>
              <a:rPr lang="pt-PT" sz="2800" b="1" dirty="0" smtClean="0"/>
              <a:t>Objectivo desta distinção</a:t>
            </a:r>
          </a:p>
          <a:p>
            <a:pPr algn="ctr">
              <a:buNone/>
            </a:pPr>
            <a:endParaRPr lang="pt-PT" sz="2400" b="1" dirty="0" smtClean="0"/>
          </a:p>
          <a:p>
            <a:pPr algn="ctr">
              <a:buNone/>
            </a:pPr>
            <a:endParaRPr lang="pt-PT" sz="2600" b="1" dirty="0" smtClean="0"/>
          </a:p>
          <a:p>
            <a:pPr algn="ctr">
              <a:buNone/>
            </a:pPr>
            <a:r>
              <a:rPr lang="pt-PT" sz="2800" b="1" dirty="0" smtClean="0"/>
              <a:t>Defender </a:t>
            </a:r>
            <a:r>
              <a:rPr lang="pt-PT" sz="2800" b="1" dirty="0"/>
              <a:t>que o valor moral das acções depende </a:t>
            </a:r>
            <a:r>
              <a:rPr lang="pt-PT" sz="2800" b="1" i="1" dirty="0"/>
              <a:t>unicamente</a:t>
            </a:r>
            <a:r>
              <a:rPr lang="pt-PT" sz="2800" b="1" dirty="0"/>
              <a:t> da intenção com que são praticadas. </a:t>
            </a:r>
            <a:endParaRPr lang="pt-PT" sz="2800" b="1" dirty="0" smtClean="0"/>
          </a:p>
          <a:p>
            <a:pPr algn="ctr">
              <a:buNone/>
            </a:pPr>
            <a:endParaRPr lang="pt-PT" sz="2400" b="1" dirty="0" smtClean="0"/>
          </a:p>
          <a:p>
            <a:pPr algn="ctr">
              <a:buNone/>
            </a:pPr>
            <a:endParaRPr lang="pt-PT" sz="2400" b="1" dirty="0" smtClean="0"/>
          </a:p>
          <a:p>
            <a:pPr algn="ctr">
              <a:buNone/>
            </a:pPr>
            <a:endParaRPr lang="pt-PT" sz="2400" b="1" dirty="0"/>
          </a:p>
          <a:p>
            <a:pPr algn="ctr">
              <a:buNone/>
            </a:pPr>
            <a:r>
              <a:rPr lang="pt-PT" sz="2800" b="1" dirty="0" smtClean="0"/>
              <a:t>Mostrar que </a:t>
            </a:r>
            <a:r>
              <a:rPr lang="pt-PT" sz="2800" b="1" dirty="0"/>
              <a:t>duas acções podem ter consequências igualmente boas e uma delas não </a:t>
            </a:r>
            <a:r>
              <a:rPr lang="pt-PT" sz="2800" b="1" dirty="0" smtClean="0"/>
              <a:t>ter </a:t>
            </a:r>
            <a:r>
              <a:rPr lang="pt-PT" sz="2800" b="1" dirty="0"/>
              <a:t>valor moral</a:t>
            </a:r>
            <a:r>
              <a:rPr lang="pt-PT" sz="2400" b="1" dirty="0" smtClean="0"/>
              <a:t>.</a:t>
            </a:r>
          </a:p>
          <a:p>
            <a:pPr algn="ctr">
              <a:buNone/>
            </a:pPr>
            <a:endParaRPr lang="pt-PT" sz="2400" b="1" dirty="0"/>
          </a:p>
          <a:p>
            <a:pPr algn="ctr">
              <a:buNone/>
            </a:pPr>
            <a:r>
              <a:rPr lang="pt-PT" sz="2400" b="1" dirty="0" smtClean="0"/>
              <a:t> </a:t>
            </a:r>
          </a:p>
          <a:p>
            <a:pPr algn="ctr">
              <a:buNone/>
            </a:pPr>
            <a:endParaRPr lang="pt-PT" sz="2400" b="1" dirty="0" smtClean="0"/>
          </a:p>
          <a:p>
            <a:pPr algn="ctr">
              <a:buNone/>
            </a:pPr>
            <a:endParaRPr lang="pt-PT" sz="2400" b="1" dirty="0"/>
          </a:p>
        </p:txBody>
      </p:sp>
      <p:sp>
        <p:nvSpPr>
          <p:cNvPr id="4" name="Seta para baixo 3"/>
          <p:cNvSpPr/>
          <p:nvPr/>
        </p:nvSpPr>
        <p:spPr>
          <a:xfrm>
            <a:off x="4499992" y="2708920"/>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Seta para baixo 4"/>
          <p:cNvSpPr/>
          <p:nvPr/>
        </p:nvSpPr>
        <p:spPr>
          <a:xfrm>
            <a:off x="4572000" y="4077072"/>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fontScale="32500" lnSpcReduction="20000"/>
          </a:bodyPr>
          <a:lstStyle/>
          <a:p>
            <a:pPr algn="ctr">
              <a:buNone/>
            </a:pPr>
            <a:r>
              <a:rPr lang="pt-PT" sz="5100" b="1" dirty="0" smtClean="0">
                <a:solidFill>
                  <a:srgbClr val="002060"/>
                </a:solidFill>
              </a:rPr>
              <a:t>ACÇÕES CONFORMES AO DEVER VERSUS ACÇÕES FEITAS POR DEVER.</a:t>
            </a:r>
          </a:p>
          <a:p>
            <a:pPr algn="just">
              <a:buNone/>
            </a:pPr>
            <a:endParaRPr lang="pt-PT" sz="3400" b="1" dirty="0" smtClean="0"/>
          </a:p>
          <a:p>
            <a:pPr algn="just">
              <a:buNone/>
            </a:pPr>
            <a:endParaRPr lang="pt-PT" sz="3800" b="1" dirty="0" smtClean="0"/>
          </a:p>
          <a:p>
            <a:pPr algn="just">
              <a:buNone/>
            </a:pPr>
            <a:r>
              <a:rPr lang="pt-PT" sz="5100" b="1" dirty="0" smtClean="0"/>
              <a:t>EX: </a:t>
            </a:r>
            <a:r>
              <a:rPr lang="pt-PT" sz="5100" b="1" dirty="0"/>
              <a:t>dois comerciantes praticam preços justos e não enganam os clientes. Estão a agir bem? Estão a cumprir o seu dever? Aparentemente sim. </a:t>
            </a:r>
            <a:endParaRPr lang="pt-PT" sz="5100" b="1" dirty="0" smtClean="0"/>
          </a:p>
          <a:p>
            <a:pPr algn="just">
              <a:buNone/>
            </a:pPr>
            <a:endParaRPr lang="pt-PT" sz="5100" b="1" dirty="0" smtClean="0"/>
          </a:p>
          <a:p>
            <a:pPr algn="just">
              <a:buNone/>
            </a:pPr>
            <a:r>
              <a:rPr lang="pt-PT" sz="5100" b="1" dirty="0"/>
              <a:t>S</a:t>
            </a:r>
            <a:r>
              <a:rPr lang="pt-PT" sz="5100" b="1" dirty="0" smtClean="0"/>
              <a:t>uponhamos </a:t>
            </a:r>
            <a:r>
              <a:rPr lang="pt-PT" sz="5100" b="1" dirty="0"/>
              <a:t>que um </a:t>
            </a:r>
            <a:r>
              <a:rPr lang="pt-PT" sz="5100" b="1" dirty="0" smtClean="0"/>
              <a:t>deles - João -  </a:t>
            </a:r>
            <a:r>
              <a:rPr lang="pt-PT" sz="5100" b="1" dirty="0"/>
              <a:t>não aumenta os preços </a:t>
            </a:r>
            <a:r>
              <a:rPr lang="pt-PT" sz="5100" b="1" i="1" dirty="0"/>
              <a:t>apenas</a:t>
            </a:r>
            <a:r>
              <a:rPr lang="pt-PT" sz="5100" b="1" dirty="0"/>
              <a:t> porque tem receio de perder clientes. O seu motivo é egoísta: é o receio de perder clientes que o impede de praticar preços injustos. </a:t>
            </a:r>
            <a:r>
              <a:rPr lang="pt-PT" sz="5100" b="1" dirty="0" smtClean="0">
                <a:solidFill>
                  <a:srgbClr val="FF0000"/>
                </a:solidFill>
              </a:rPr>
              <a:t>A sua acção é conforme ao dever mas não é feita por dever .</a:t>
            </a:r>
          </a:p>
          <a:p>
            <a:pPr algn="just">
              <a:buNone/>
            </a:pPr>
            <a:endParaRPr lang="pt-PT" sz="5100" b="1" dirty="0" smtClean="0"/>
          </a:p>
          <a:p>
            <a:pPr algn="just">
              <a:buNone/>
            </a:pPr>
            <a:r>
              <a:rPr lang="pt-PT" sz="5100" b="1" dirty="0" smtClean="0"/>
              <a:t>Suponhamos </a:t>
            </a:r>
            <a:r>
              <a:rPr lang="pt-PT" sz="5100" b="1" dirty="0"/>
              <a:t>agora que o outro comerciante </a:t>
            </a:r>
            <a:r>
              <a:rPr lang="pt-PT" sz="5100" b="1" dirty="0" smtClean="0"/>
              <a:t>– Vicente - não </a:t>
            </a:r>
            <a:r>
              <a:rPr lang="pt-PT" sz="5100" b="1" dirty="0"/>
              <a:t>aumenta os preços por julgar que a sua obrigação moral consiste em agir de forma justa. </a:t>
            </a:r>
            <a:r>
              <a:rPr lang="pt-PT" sz="5100" b="1" dirty="0" smtClean="0">
                <a:solidFill>
                  <a:srgbClr val="FF0000"/>
                </a:solidFill>
              </a:rPr>
              <a:t>A sua acção é feita por dever.</a:t>
            </a:r>
          </a:p>
          <a:p>
            <a:pPr algn="just">
              <a:buNone/>
            </a:pPr>
            <a:endParaRPr lang="pt-PT" sz="5100" b="1" dirty="0"/>
          </a:p>
          <a:p>
            <a:pPr algn="just">
              <a:buNone/>
            </a:pPr>
            <a:endParaRPr lang="pt-PT" sz="5100" b="1" dirty="0" smtClean="0"/>
          </a:p>
          <a:p>
            <a:pPr algn="just">
              <a:buNone/>
            </a:pPr>
            <a:r>
              <a:rPr lang="pt-PT" sz="5100" b="1" dirty="0" smtClean="0"/>
              <a:t>As </a:t>
            </a:r>
            <a:r>
              <a:rPr lang="pt-PT" sz="5100" b="1" dirty="0"/>
              <a:t>duas acções – exteriormente semelhantes – têm a mesma consequência – nenhum deles perde clientes – mas não têm o mesmo valor moral.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lstStyle/>
          <a:p>
            <a:pPr algn="ctr">
              <a:buNone/>
            </a:pPr>
            <a:r>
              <a:rPr lang="pt-PT" sz="2400" b="1" dirty="0" smtClean="0">
                <a:solidFill>
                  <a:srgbClr val="002060"/>
                </a:solidFill>
              </a:rPr>
              <a:t>ACÇÕES CONFORMES AO DEVER VERSUS ACÇÕES FEITAS POR DEVER.</a:t>
            </a:r>
          </a:p>
          <a:p>
            <a:pPr algn="ctr">
              <a:buNone/>
            </a:pPr>
            <a:r>
              <a:rPr lang="pt-PT" sz="2400" b="1" dirty="0" smtClean="0">
                <a:solidFill>
                  <a:srgbClr val="FF0000"/>
                </a:solidFill>
              </a:rPr>
              <a:t>ACÇÕES CONFORMES AO DEVER</a:t>
            </a:r>
          </a:p>
          <a:p>
            <a:pPr algn="ctr">
              <a:buNone/>
            </a:pPr>
            <a:endParaRPr lang="pt-PT" sz="2400" b="1" dirty="0">
              <a:solidFill>
                <a:srgbClr val="FF0000"/>
              </a:solidFill>
            </a:endParaRPr>
          </a:p>
          <a:p>
            <a:pPr algn="just">
              <a:buNone/>
            </a:pPr>
            <a:r>
              <a:rPr lang="pt-PT" sz="2400" b="1" dirty="0" smtClean="0"/>
              <a:t>Acções </a:t>
            </a:r>
            <a:r>
              <a:rPr lang="pt-PT" sz="2400" b="1" dirty="0"/>
              <a:t>que cumprem o dever não </a:t>
            </a:r>
            <a:r>
              <a:rPr lang="pt-PT" sz="2400" b="1" dirty="0" smtClean="0"/>
              <a:t>porque é correcto </a:t>
            </a:r>
            <a:r>
              <a:rPr lang="pt-PT" sz="2400" b="1" dirty="0"/>
              <a:t>fazê – lo mas porque </a:t>
            </a:r>
            <a:r>
              <a:rPr lang="pt-PT" sz="2400" b="1" dirty="0" smtClean="0"/>
              <a:t>se evita uma má consequência – perder dinheiro, reputação – ou porque daí </a:t>
            </a:r>
            <a:r>
              <a:rPr lang="pt-PT" sz="2400" b="1" dirty="0"/>
              <a:t>resulta </a:t>
            </a:r>
            <a:r>
              <a:rPr lang="pt-PT" sz="2400" b="1" dirty="0" smtClean="0"/>
              <a:t>uma boa consequência - a </a:t>
            </a:r>
            <a:r>
              <a:rPr lang="pt-PT" sz="2400" b="1" dirty="0"/>
              <a:t>satisfação de um </a:t>
            </a:r>
            <a:r>
              <a:rPr lang="pt-PT" sz="2400" b="1" dirty="0" smtClean="0"/>
              <a:t>interesse. João não age por dever.</a:t>
            </a:r>
            <a:endParaRPr lang="pt-PT" sz="2400" dirty="0"/>
          </a:p>
          <a:p>
            <a:pPr>
              <a:buNone/>
            </a:pPr>
            <a:r>
              <a:rPr lang="pt-PT" sz="2400" b="1" i="1" dirty="0"/>
              <a:t>Ex: Não roubar por receio de ser </a:t>
            </a:r>
            <a:r>
              <a:rPr lang="pt-PT" sz="2400" b="1" i="1" dirty="0" smtClean="0"/>
              <a:t>castigado ou praticar preços justos para manter ou aumentar a clientela.</a:t>
            </a:r>
            <a:endParaRPr lang="pt-PT" sz="2400" i="1" dirty="0">
              <a:solidFill>
                <a:srgbClr val="FF0000"/>
              </a:solidFill>
            </a:endParaRPr>
          </a:p>
        </p:txBody>
      </p:sp>
      <p:sp>
        <p:nvSpPr>
          <p:cNvPr id="4" name="Seta para baixo 3"/>
          <p:cNvSpPr/>
          <p:nvPr/>
        </p:nvSpPr>
        <p:spPr>
          <a:xfrm>
            <a:off x="4499992" y="2924944"/>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lstStyle/>
          <a:p>
            <a:pPr algn="ctr">
              <a:buNone/>
            </a:pPr>
            <a:r>
              <a:rPr lang="pt-PT" sz="2400" b="1" dirty="0" smtClean="0">
                <a:solidFill>
                  <a:srgbClr val="002060"/>
                </a:solidFill>
              </a:rPr>
              <a:t>ACÇÕES CONFORMES AO DEVER VERSUS ACÇÕES FEITAS POR DEVER.</a:t>
            </a:r>
          </a:p>
          <a:p>
            <a:pPr algn="ctr">
              <a:buNone/>
            </a:pPr>
            <a:r>
              <a:rPr lang="pt-PT" sz="2400" b="1" dirty="0" smtClean="0">
                <a:solidFill>
                  <a:srgbClr val="FF0000"/>
                </a:solidFill>
              </a:rPr>
              <a:t>ACÇÕES FEITAS POR DEVER</a:t>
            </a:r>
          </a:p>
          <a:p>
            <a:pPr algn="ctr">
              <a:buNone/>
            </a:pPr>
            <a:endParaRPr lang="pt-PT" sz="2400" b="1" dirty="0">
              <a:solidFill>
                <a:srgbClr val="FF0000"/>
              </a:solidFill>
            </a:endParaRPr>
          </a:p>
          <a:p>
            <a:pPr algn="ctr">
              <a:buNone/>
            </a:pPr>
            <a:endParaRPr lang="pt-PT" sz="2400" b="1" dirty="0" smtClean="0">
              <a:solidFill>
                <a:srgbClr val="FF0000"/>
              </a:solidFill>
            </a:endParaRPr>
          </a:p>
          <a:p>
            <a:pPr algn="just">
              <a:buNone/>
            </a:pPr>
            <a:r>
              <a:rPr lang="pt-PT" sz="2400" b="1" dirty="0"/>
              <a:t>Acções que cumprem o dever porque é correcto fazê – lo. O cumprimento do dever é o único motivo em que a acção se baseia</a:t>
            </a:r>
            <a:r>
              <a:rPr lang="pt-PT" sz="2400" b="1" dirty="0" smtClean="0"/>
              <a:t>. Vicente age por dever.</a:t>
            </a:r>
            <a:endParaRPr lang="pt-PT" sz="2400" dirty="0"/>
          </a:p>
          <a:p>
            <a:pPr algn="just">
              <a:buNone/>
            </a:pPr>
            <a:r>
              <a:rPr lang="pt-PT" sz="2400" b="1" dirty="0"/>
              <a:t>Ex: Não roubar porque esse acto é </a:t>
            </a:r>
            <a:r>
              <a:rPr lang="pt-PT" sz="2400" b="1" dirty="0" smtClean="0"/>
              <a:t>errado em si mesmo ou praticar preços justos simplesmente porque assim é que deve ser.</a:t>
            </a:r>
            <a:endParaRPr lang="pt-PT" sz="2400" b="1" dirty="0" smtClean="0">
              <a:solidFill>
                <a:srgbClr val="FF0000"/>
              </a:solidFill>
            </a:endParaRPr>
          </a:p>
          <a:p>
            <a:pPr>
              <a:buNone/>
            </a:pPr>
            <a:endParaRPr lang="pt-PT" dirty="0"/>
          </a:p>
        </p:txBody>
      </p:sp>
      <p:sp>
        <p:nvSpPr>
          <p:cNvPr id="4" name="Seta para baixo 3"/>
          <p:cNvSpPr/>
          <p:nvPr/>
        </p:nvSpPr>
        <p:spPr>
          <a:xfrm>
            <a:off x="4572000" y="2996952"/>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b="1" dirty="0" smtClean="0">
                <a:solidFill>
                  <a:srgbClr val="FF0000"/>
                </a:solidFill>
              </a:rPr>
              <a:t>A TEORIA ÉTICA DE KANT</a:t>
            </a:r>
            <a:endParaRPr lang="pt-PT" sz="2800" dirty="0"/>
          </a:p>
        </p:txBody>
      </p:sp>
      <p:sp>
        <p:nvSpPr>
          <p:cNvPr id="3" name="Marcador de Posição de Conteúdo 2"/>
          <p:cNvSpPr>
            <a:spLocks noGrp="1"/>
          </p:cNvSpPr>
          <p:nvPr>
            <p:ph idx="1"/>
          </p:nvPr>
        </p:nvSpPr>
        <p:spPr/>
        <p:txBody>
          <a:bodyPr>
            <a:normAutofit/>
          </a:bodyPr>
          <a:lstStyle/>
          <a:p>
            <a:pPr algn="ctr">
              <a:buNone/>
            </a:pPr>
            <a:r>
              <a:rPr lang="pt-PT" sz="2400" b="1" dirty="0" smtClean="0">
                <a:solidFill>
                  <a:srgbClr val="002060"/>
                </a:solidFill>
              </a:rPr>
              <a:t>A LEI MORAL E O DEVER</a:t>
            </a:r>
          </a:p>
          <a:p>
            <a:pPr algn="ctr">
              <a:buNone/>
            </a:pPr>
            <a:endParaRPr lang="pt-PT" sz="2400" b="1" dirty="0">
              <a:solidFill>
                <a:srgbClr val="002060"/>
              </a:solidFill>
            </a:endParaRPr>
          </a:p>
          <a:p>
            <a:pPr algn="just">
              <a:buNone/>
            </a:pPr>
            <a:r>
              <a:rPr lang="pt-PT" sz="2400" b="1" dirty="0" smtClean="0">
                <a:solidFill>
                  <a:srgbClr val="002060"/>
                </a:solidFill>
              </a:rPr>
              <a:t>      </a:t>
            </a:r>
            <a:r>
              <a:rPr lang="pt-PT" sz="2400" b="1" dirty="0" smtClean="0"/>
              <a:t>Lei que nos diz qual é a forma correcta de cumprir o dever.</a:t>
            </a:r>
          </a:p>
          <a:p>
            <a:pPr algn="ctr">
              <a:buNone/>
            </a:pPr>
            <a:endParaRPr lang="pt-PT" sz="2400" b="1" dirty="0" smtClean="0">
              <a:solidFill>
                <a:srgbClr val="002060"/>
              </a:solidFill>
            </a:endParaRPr>
          </a:p>
          <a:p>
            <a:pPr algn="just">
              <a:buNone/>
            </a:pPr>
            <a:r>
              <a:rPr lang="pt-PT" sz="2400" b="1" dirty="0" smtClean="0"/>
              <a:t>Princípio </a:t>
            </a:r>
            <a:r>
              <a:rPr lang="pt-PT" sz="2400" b="1" dirty="0"/>
              <a:t>ético fundamental que exige que eu cumpra o </a:t>
            </a:r>
            <a:r>
              <a:rPr lang="pt-PT" sz="2400" b="1" dirty="0" smtClean="0"/>
              <a:t>dever por </a:t>
            </a:r>
            <a:r>
              <a:rPr lang="pt-PT" sz="2400" b="1" dirty="0"/>
              <a:t>dever, sem qualquer outra intenção ou </a:t>
            </a:r>
            <a:r>
              <a:rPr lang="pt-PT" sz="2400" b="1" dirty="0" smtClean="0"/>
              <a:t>motivo.</a:t>
            </a:r>
          </a:p>
          <a:p>
            <a:pPr algn="just">
              <a:buNone/>
            </a:pPr>
            <a:endParaRPr lang="pt-PT" sz="2400" b="1" dirty="0"/>
          </a:p>
          <a:p>
            <a:pPr algn="just">
              <a:buNone/>
            </a:pPr>
            <a:r>
              <a:rPr lang="pt-PT" sz="2400" b="1" dirty="0" smtClean="0"/>
              <a:t>Norma geral de natureza puramente racional que exige que a vontade domine as inclinações sensíveis - desejos, interesses e sentimentos – e cumpra o dever de forma pura.</a:t>
            </a:r>
          </a:p>
          <a:p>
            <a:pPr algn="just">
              <a:buNone/>
            </a:pPr>
            <a:endParaRPr lang="pt-PT" sz="2400" b="1" dirty="0" smtClean="0"/>
          </a:p>
          <a:p>
            <a:pPr algn="just">
              <a:buNone/>
            </a:pPr>
            <a:endParaRPr lang="pt-PT" sz="2400" b="1" dirty="0">
              <a:solidFill>
                <a:srgbClr val="002060"/>
              </a:solidFill>
            </a:endParaRPr>
          </a:p>
          <a:p>
            <a:pPr algn="just">
              <a:buNone/>
            </a:pPr>
            <a:endParaRPr lang="pt-PT" sz="2400" b="1" dirty="0">
              <a:solidFill>
                <a:srgbClr val="002060"/>
              </a:solidFill>
            </a:endParaRPr>
          </a:p>
        </p:txBody>
      </p:sp>
      <p:sp>
        <p:nvSpPr>
          <p:cNvPr id="4" name="Seta para baixo 3"/>
          <p:cNvSpPr/>
          <p:nvPr/>
        </p:nvSpPr>
        <p:spPr>
          <a:xfrm>
            <a:off x="3851920" y="213285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Seta para baixo 4"/>
          <p:cNvSpPr/>
          <p:nvPr/>
        </p:nvSpPr>
        <p:spPr>
          <a:xfrm>
            <a:off x="3995936" y="3140968"/>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Seta para baixo 5"/>
          <p:cNvSpPr/>
          <p:nvPr/>
        </p:nvSpPr>
        <p:spPr>
          <a:xfrm>
            <a:off x="4067944" y="429309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2516</TotalTime>
  <Words>2812</Words>
  <Application>Microsoft Office PowerPoint</Application>
  <PresentationFormat>Apresentação no Ecrã (4:3)</PresentationFormat>
  <Paragraphs>174</Paragraphs>
  <Slides>29</Slides>
  <Notes>0</Notes>
  <HiddenSlides>0</HiddenSlides>
  <MMClips>0</MMClips>
  <ScaleCrop>false</ScaleCrop>
  <HeadingPairs>
    <vt:vector size="4" baseType="variant">
      <vt:variant>
        <vt:lpstr>Tema</vt:lpstr>
      </vt:variant>
      <vt:variant>
        <vt:i4>1</vt:i4>
      </vt:variant>
      <vt:variant>
        <vt:lpstr>Títulos dos diapositivos</vt:lpstr>
      </vt:variant>
      <vt:variant>
        <vt:i4>29</vt:i4>
      </vt:variant>
    </vt:vector>
  </HeadingPairs>
  <TitlesOfParts>
    <vt:vector size="30" baseType="lpstr">
      <vt:lpstr>Tema do Office</vt:lpstr>
      <vt:lpstr>A TEORIA ÉTICA DE KANT </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lpstr>A TEORIA ÉTICA DE KANT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TEORIA ÉTICA DE KANT</dc:title>
  <dc:creator>LUIS</dc:creator>
  <cp:lastModifiedBy>LUIS</cp:lastModifiedBy>
  <cp:revision>78</cp:revision>
  <dcterms:created xsi:type="dcterms:W3CDTF">2011-01-28T20:02:00Z</dcterms:created>
  <dcterms:modified xsi:type="dcterms:W3CDTF">2011-01-30T18:50:55Z</dcterms:modified>
</cp:coreProperties>
</file>